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3974" r:id="rId2"/>
    <p:sldId id="3975" r:id="rId3"/>
    <p:sldId id="384" r:id="rId4"/>
    <p:sldId id="3987" r:id="rId5"/>
    <p:sldId id="3998" r:id="rId6"/>
    <p:sldId id="3989" r:id="rId7"/>
    <p:sldId id="3994" r:id="rId8"/>
    <p:sldId id="3990" r:id="rId9"/>
    <p:sldId id="3991" r:id="rId10"/>
    <p:sldId id="3977" r:id="rId11"/>
    <p:sldId id="3980" r:id="rId12"/>
    <p:sldId id="3985" r:id="rId13"/>
    <p:sldId id="3981" r:id="rId14"/>
    <p:sldId id="3982" r:id="rId15"/>
    <p:sldId id="3996" r:id="rId16"/>
    <p:sldId id="3983" r:id="rId17"/>
    <p:sldId id="3997" r:id="rId18"/>
    <p:sldId id="3984" r:id="rId19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6078"/>
    <a:srgbClr val="007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79"/>
    <p:restoredTop sz="83023"/>
  </p:normalViewPr>
  <p:slideViewPr>
    <p:cSldViewPr snapToGrid="0" snapToObjects="1">
      <p:cViewPr varScale="1">
        <p:scale>
          <a:sx n="107" d="100"/>
          <a:sy n="107" d="100"/>
        </p:scale>
        <p:origin x="1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0.tiff>
</file>

<file path=ppt/media/image11.tiff>
</file>

<file path=ppt/media/image12.tiff>
</file>

<file path=ppt/media/image13.tif>
</file>

<file path=ppt/media/image14.tif>
</file>

<file path=ppt/media/image15.tif>
</file>

<file path=ppt/media/image16.tif>
</file>

<file path=ppt/media/image17.tif>
</file>

<file path=ppt/media/image18.tif>
</file>

<file path=ppt/media/image19.tif>
</file>

<file path=ppt/media/image20.tif>
</file>

<file path=ppt/media/image21.tif>
</file>

<file path=ppt/media/image22.tif>
</file>

<file path=ppt/media/image23.tif>
</file>

<file path=ppt/media/image24.tif>
</file>

<file path=ppt/media/image25.tif>
</file>

<file path=ppt/media/image26.tif>
</file>

<file path=ppt/media/image27.tif>
</file>

<file path=ppt/media/image28.tif>
</file>

<file path=ppt/media/image29.t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E723B9-115D-4743-9248-4871C9F4D675}" type="datetimeFigureOut">
              <a:rPr kumimoji="1" lang="ko-Kore-KR" altLang="en-US" smtClean="0"/>
              <a:t>2020. 12. 29.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3CBA4-816B-8E4A-BC87-0580800B7C7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60422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우리가</a:t>
            </a:r>
            <a:r>
              <a:rPr kumimoji="1" lang="ko-KR" altLang="en-US" dirty="0"/>
              <a:t> 이러한 문제를 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3CBA4-816B-8E4A-BC87-0580800B7C7C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738724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3CBA4-816B-8E4A-BC87-0580800B7C7C}" type="slidenum">
              <a:rPr kumimoji="1" lang="ko-Kore-KR" altLang="en-US" smtClean="0"/>
              <a:t>17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46821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우리가</a:t>
            </a:r>
            <a:r>
              <a:rPr kumimoji="1" lang="ko-KR" altLang="en-US" dirty="0"/>
              <a:t> 이러한 문제를 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3CBA4-816B-8E4A-BC87-0580800B7C7C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85885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ore-KR" dirty="0"/>
              <a:t>ref: </a:t>
            </a:r>
            <a:r>
              <a:rPr kumimoji="1" lang="en" altLang="ko-Kore-KR" dirty="0"/>
              <a:t>https://</a:t>
            </a:r>
            <a:r>
              <a:rPr kumimoji="1" lang="en" altLang="ko-Kore-KR" dirty="0" err="1"/>
              <a:t>www.boredpanda.com</a:t>
            </a:r>
            <a:r>
              <a:rPr kumimoji="1" lang="en" altLang="ko-Kore-KR" dirty="0"/>
              <a:t>/can-you-find-the-four-leaf-clover/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3CBA4-816B-8E4A-BC87-0580800B7C7C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65306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ore-KR" dirty="0"/>
              <a:t>ref: </a:t>
            </a:r>
            <a:r>
              <a:rPr kumimoji="1" lang="en" altLang="ko-Kore-KR" dirty="0"/>
              <a:t>https://</a:t>
            </a:r>
            <a:r>
              <a:rPr kumimoji="1" lang="en" altLang="ko-Kore-KR" dirty="0" err="1"/>
              <a:t>www.boredpanda.com</a:t>
            </a:r>
            <a:r>
              <a:rPr kumimoji="1" lang="en" altLang="ko-Kore-KR" dirty="0"/>
              <a:t>/can-you-find-the-four-leaf-clover/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3CBA4-816B-8E4A-BC87-0580800B7C7C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933407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3CBA4-816B-8E4A-BC87-0580800B7C7C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2842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5B1739-4C7E-BD41-B554-BF1485E2C618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390875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3CBA4-816B-8E4A-BC87-0580800B7C7C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636435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3CBA4-816B-8E4A-BC87-0580800B7C7C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740977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3CBA4-816B-8E4A-BC87-0580800B7C7C}" type="slidenum">
              <a:rPr kumimoji="1" lang="ko-Kore-KR" altLang="en-US" smtClean="0"/>
              <a:t>16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53389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D165E1-AA87-B043-B821-891D138B8D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BB766E7-9C4F-4B4B-99F3-ACC5B989B9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5AE8FC-B2D2-2145-80DD-06561C03D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953D5-CD78-B641-B1B6-8AF841F91C2B}" type="datetimeFigureOut">
              <a:rPr kumimoji="1" lang="ko-Kore-KR" altLang="en-US" smtClean="0"/>
              <a:t>2020. 12. 29.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31196-8CD0-9947-B592-7E9130986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8D132E-35E1-734F-ADD8-F1800D714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67120-9BEC-C844-8D72-A868CE2C03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54185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773FB9-87DC-F14F-A0C2-EC13968AF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3369A77-A4ED-EE41-B5DC-42919C2A48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5754DA-2A96-4146-A56A-BB13928B5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953D5-CD78-B641-B1B6-8AF841F91C2B}" type="datetimeFigureOut">
              <a:rPr kumimoji="1" lang="ko-Kore-KR" altLang="en-US" smtClean="0"/>
              <a:t>2020. 12. 29.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F52F18-E67B-DF48-88D7-748AE5357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8A2D96-4199-2D4D-AE3A-E9107D2FF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67120-9BEC-C844-8D72-A868CE2C03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03813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F06E604-DADB-0445-A7AA-490B016362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0E4AD2F-21D8-2F43-8E7E-0DC1A092A1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261953-E122-1E44-96DC-28F5B15F5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953D5-CD78-B641-B1B6-8AF841F91C2B}" type="datetimeFigureOut">
              <a:rPr kumimoji="1" lang="ko-Kore-KR" altLang="en-US" smtClean="0"/>
              <a:t>2020. 12. 29.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A5ED9E-1FDD-8B4E-A9AE-C68003557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A97959-5C08-4143-B97A-26C51F29E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67120-9BEC-C844-8D72-A868CE2C03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482190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-33351" y="-6062"/>
            <a:ext cx="12290850" cy="6981627"/>
            <a:chOff x="-18" y="2"/>
            <a:chExt cx="7722" cy="4320"/>
          </a:xfrm>
        </p:grpSpPr>
        <p:sp>
          <p:nvSpPr>
            <p:cNvPr id="7" name="AutoShape 3"/>
            <p:cNvSpPr>
              <a:spLocks noChangeAspect="1" noChangeArrowheads="1" noTextEdit="1"/>
            </p:cNvSpPr>
            <p:nvPr/>
          </p:nvSpPr>
          <p:spPr bwMode="auto">
            <a:xfrm>
              <a:off x="-18" y="2"/>
              <a:ext cx="7722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4883" y="2"/>
              <a:ext cx="2818" cy="4276"/>
            </a:xfrm>
            <a:custGeom>
              <a:avLst/>
              <a:gdLst>
                <a:gd name="T0" fmla="*/ 0 w 2818"/>
                <a:gd name="T1" fmla="*/ 0 h 4276"/>
                <a:gd name="T2" fmla="*/ 2818 w 2818"/>
                <a:gd name="T3" fmla="*/ 4276 h 4276"/>
                <a:gd name="T4" fmla="*/ 2818 w 2818"/>
                <a:gd name="T5" fmla="*/ 0 h 4276"/>
                <a:gd name="T6" fmla="*/ 0 w 2818"/>
                <a:gd name="T7" fmla="*/ 0 h 4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18" h="4276">
                  <a:moveTo>
                    <a:pt x="0" y="0"/>
                  </a:moveTo>
                  <a:lnTo>
                    <a:pt x="2818" y="4276"/>
                  </a:lnTo>
                  <a:lnTo>
                    <a:pt x="28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285" y="2"/>
              <a:ext cx="6090" cy="269"/>
            </a:xfrm>
            <a:custGeom>
              <a:avLst/>
              <a:gdLst>
                <a:gd name="T0" fmla="*/ 6090 w 6090"/>
                <a:gd name="T1" fmla="*/ 0 h 269"/>
                <a:gd name="T2" fmla="*/ 6090 w 6090"/>
                <a:gd name="T3" fmla="*/ 269 h 269"/>
                <a:gd name="T4" fmla="*/ 176 w 6090"/>
                <a:gd name="T5" fmla="*/ 269 h 269"/>
                <a:gd name="T6" fmla="*/ 0 w 6090"/>
                <a:gd name="T7" fmla="*/ 5 h 269"/>
                <a:gd name="T8" fmla="*/ 0 w 6090"/>
                <a:gd name="T9" fmla="*/ 0 h 269"/>
                <a:gd name="T10" fmla="*/ 6090 w 6090"/>
                <a:gd name="T11" fmla="*/ 0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90" h="269">
                  <a:moveTo>
                    <a:pt x="6090" y="0"/>
                  </a:moveTo>
                  <a:lnTo>
                    <a:pt x="6090" y="269"/>
                  </a:lnTo>
                  <a:lnTo>
                    <a:pt x="176" y="269"/>
                  </a:lnTo>
                  <a:lnTo>
                    <a:pt x="0" y="5"/>
                  </a:lnTo>
                  <a:lnTo>
                    <a:pt x="0" y="0"/>
                  </a:lnTo>
                  <a:lnTo>
                    <a:pt x="6090" y="0"/>
                  </a:lnTo>
                  <a:close/>
                </a:path>
              </a:pathLst>
            </a:custGeom>
            <a:solidFill>
              <a:srgbClr val="E5E3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5779" y="2"/>
              <a:ext cx="1783" cy="1016"/>
            </a:xfrm>
            <a:custGeom>
              <a:avLst/>
              <a:gdLst>
                <a:gd name="T0" fmla="*/ 1783 w 1783"/>
                <a:gd name="T1" fmla="*/ 0 h 1016"/>
                <a:gd name="T2" fmla="*/ 1783 w 1783"/>
                <a:gd name="T3" fmla="*/ 1016 h 1016"/>
                <a:gd name="T4" fmla="*/ 669 w 1783"/>
                <a:gd name="T5" fmla="*/ 1016 h 1016"/>
                <a:gd name="T6" fmla="*/ 0 w 1783"/>
                <a:gd name="T7" fmla="*/ 0 h 1016"/>
                <a:gd name="T8" fmla="*/ 1783 w 1783"/>
                <a:gd name="T9" fmla="*/ 0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3" h="1016">
                  <a:moveTo>
                    <a:pt x="1783" y="0"/>
                  </a:moveTo>
                  <a:lnTo>
                    <a:pt x="1783" y="1016"/>
                  </a:lnTo>
                  <a:lnTo>
                    <a:pt x="669" y="1016"/>
                  </a:lnTo>
                  <a:lnTo>
                    <a:pt x="0" y="0"/>
                  </a:lnTo>
                  <a:lnTo>
                    <a:pt x="1783" y="0"/>
                  </a:lnTo>
                  <a:close/>
                </a:path>
              </a:pathLst>
            </a:custGeom>
            <a:solidFill>
              <a:srgbClr val="9F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6219" y="2"/>
              <a:ext cx="1482" cy="2238"/>
            </a:xfrm>
            <a:custGeom>
              <a:avLst/>
              <a:gdLst>
                <a:gd name="T0" fmla="*/ 0 w 1482"/>
                <a:gd name="T1" fmla="*/ 0 h 2238"/>
                <a:gd name="T2" fmla="*/ 1482 w 1482"/>
                <a:gd name="T3" fmla="*/ 2238 h 2238"/>
                <a:gd name="T4" fmla="*/ 1482 w 1482"/>
                <a:gd name="T5" fmla="*/ 0 h 2238"/>
                <a:gd name="T6" fmla="*/ 0 w 1482"/>
                <a:gd name="T7" fmla="*/ 0 h 2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82" h="2238">
                  <a:moveTo>
                    <a:pt x="0" y="0"/>
                  </a:moveTo>
                  <a:lnTo>
                    <a:pt x="1482" y="2238"/>
                  </a:lnTo>
                  <a:lnTo>
                    <a:pt x="148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560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-21" y="46"/>
              <a:ext cx="2818" cy="4276"/>
            </a:xfrm>
            <a:custGeom>
              <a:avLst/>
              <a:gdLst>
                <a:gd name="T0" fmla="*/ 2818 w 2818"/>
                <a:gd name="T1" fmla="*/ 4276 h 4276"/>
                <a:gd name="T2" fmla="*/ 0 w 2818"/>
                <a:gd name="T3" fmla="*/ 0 h 4276"/>
                <a:gd name="T4" fmla="*/ 0 w 2818"/>
                <a:gd name="T5" fmla="*/ 4276 h 4276"/>
                <a:gd name="T6" fmla="*/ 2818 w 2818"/>
                <a:gd name="T7" fmla="*/ 4276 h 4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18" h="4276">
                  <a:moveTo>
                    <a:pt x="2818" y="4276"/>
                  </a:moveTo>
                  <a:lnTo>
                    <a:pt x="0" y="0"/>
                  </a:lnTo>
                  <a:lnTo>
                    <a:pt x="0" y="4276"/>
                  </a:lnTo>
                  <a:lnTo>
                    <a:pt x="2818" y="4276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1303" y="4053"/>
              <a:ext cx="6089" cy="269"/>
            </a:xfrm>
            <a:custGeom>
              <a:avLst/>
              <a:gdLst>
                <a:gd name="T0" fmla="*/ 0 w 6089"/>
                <a:gd name="T1" fmla="*/ 269 h 269"/>
                <a:gd name="T2" fmla="*/ 0 w 6089"/>
                <a:gd name="T3" fmla="*/ 0 h 269"/>
                <a:gd name="T4" fmla="*/ 5916 w 6089"/>
                <a:gd name="T5" fmla="*/ 0 h 269"/>
                <a:gd name="T6" fmla="*/ 6089 w 6089"/>
                <a:gd name="T7" fmla="*/ 264 h 269"/>
                <a:gd name="T8" fmla="*/ 6089 w 6089"/>
                <a:gd name="T9" fmla="*/ 269 h 269"/>
                <a:gd name="T10" fmla="*/ 0 w 6089"/>
                <a:gd name="T11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89" h="269">
                  <a:moveTo>
                    <a:pt x="0" y="269"/>
                  </a:moveTo>
                  <a:lnTo>
                    <a:pt x="0" y="0"/>
                  </a:lnTo>
                  <a:lnTo>
                    <a:pt x="5916" y="0"/>
                  </a:lnTo>
                  <a:lnTo>
                    <a:pt x="6089" y="264"/>
                  </a:lnTo>
                  <a:lnTo>
                    <a:pt x="6089" y="269"/>
                  </a:lnTo>
                  <a:lnTo>
                    <a:pt x="0" y="269"/>
                  </a:lnTo>
                  <a:close/>
                </a:path>
              </a:pathLst>
            </a:custGeom>
            <a:solidFill>
              <a:srgbClr val="E5E3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115" y="3308"/>
              <a:ext cx="1786" cy="1014"/>
            </a:xfrm>
            <a:custGeom>
              <a:avLst/>
              <a:gdLst>
                <a:gd name="T0" fmla="*/ 0 w 1786"/>
                <a:gd name="T1" fmla="*/ 1014 h 1014"/>
                <a:gd name="T2" fmla="*/ 0 w 1786"/>
                <a:gd name="T3" fmla="*/ 0 h 1014"/>
                <a:gd name="T4" fmla="*/ 1114 w 1786"/>
                <a:gd name="T5" fmla="*/ 0 h 1014"/>
                <a:gd name="T6" fmla="*/ 1786 w 1786"/>
                <a:gd name="T7" fmla="*/ 1014 h 1014"/>
                <a:gd name="T8" fmla="*/ 0 w 1786"/>
                <a:gd name="T9" fmla="*/ 1014 h 1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6" h="1014">
                  <a:moveTo>
                    <a:pt x="0" y="1014"/>
                  </a:moveTo>
                  <a:lnTo>
                    <a:pt x="0" y="0"/>
                  </a:lnTo>
                  <a:lnTo>
                    <a:pt x="1114" y="0"/>
                  </a:lnTo>
                  <a:lnTo>
                    <a:pt x="1786" y="1014"/>
                  </a:lnTo>
                  <a:lnTo>
                    <a:pt x="0" y="1014"/>
                  </a:lnTo>
                  <a:close/>
                </a:path>
              </a:pathLst>
            </a:custGeom>
            <a:solidFill>
              <a:srgbClr val="9F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-21" y="2084"/>
              <a:ext cx="1480" cy="2238"/>
            </a:xfrm>
            <a:custGeom>
              <a:avLst/>
              <a:gdLst>
                <a:gd name="T0" fmla="*/ 1480 w 1480"/>
                <a:gd name="T1" fmla="*/ 2238 h 2238"/>
                <a:gd name="T2" fmla="*/ 0 w 1480"/>
                <a:gd name="T3" fmla="*/ 0 h 2238"/>
                <a:gd name="T4" fmla="*/ 0 w 1480"/>
                <a:gd name="T5" fmla="*/ 2238 h 2238"/>
                <a:gd name="T6" fmla="*/ 1480 w 1480"/>
                <a:gd name="T7" fmla="*/ 2238 h 2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80" h="2238">
                  <a:moveTo>
                    <a:pt x="1480" y="2238"/>
                  </a:moveTo>
                  <a:lnTo>
                    <a:pt x="0" y="0"/>
                  </a:lnTo>
                  <a:lnTo>
                    <a:pt x="0" y="2238"/>
                  </a:lnTo>
                  <a:lnTo>
                    <a:pt x="1480" y="2238"/>
                  </a:lnTo>
                  <a:close/>
                </a:path>
              </a:pathLst>
            </a:custGeom>
            <a:solidFill>
              <a:srgbClr val="5560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663261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-95250" y="-104774"/>
            <a:ext cx="7639050" cy="6962774"/>
          </a:xfrm>
          <a:prstGeom prst="rect">
            <a:avLst/>
          </a:prstGeom>
          <a:solidFill>
            <a:srgbClr val="505B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33752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중단원 도입 문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79550" y="6582740"/>
            <a:ext cx="746375" cy="18157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6662" y="-5489"/>
            <a:ext cx="12298661" cy="1649346"/>
          </a:xfrm>
          <a:prstGeom prst="rect">
            <a:avLst/>
          </a:prstGeom>
        </p:spPr>
      </p:pic>
      <p:sp>
        <p:nvSpPr>
          <p:cNvPr id="4" name="모서리가 둥근 직사각형 3"/>
          <p:cNvSpPr/>
          <p:nvPr userDrawn="1"/>
        </p:nvSpPr>
        <p:spPr>
          <a:xfrm>
            <a:off x="2742153" y="76713"/>
            <a:ext cx="9283772" cy="1386513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5560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 userDrawn="1"/>
        </p:nvCxnSpPr>
        <p:spPr>
          <a:xfrm>
            <a:off x="2479431" y="388744"/>
            <a:ext cx="0" cy="84614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9658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6639791"/>
            <a:ext cx="12192000" cy="218209"/>
          </a:xfrm>
          <a:prstGeom prst="rect">
            <a:avLst/>
          </a:prstGeom>
          <a:solidFill>
            <a:srgbClr val="556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79550" y="6582740"/>
            <a:ext cx="746375" cy="181574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-54829"/>
            <a:ext cx="12192000" cy="218209"/>
          </a:xfrm>
          <a:prstGeom prst="rect">
            <a:avLst/>
          </a:prstGeom>
          <a:solidFill>
            <a:srgbClr val="556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6705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04447D2C-D7C8-534D-8439-49EF5C0D91E8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06545F6-6DB6-6747-8528-356C1DA2AA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biLevel thresh="25000"/>
          </a:blip>
          <a:stretch>
            <a:fillRect/>
          </a:stretch>
        </p:blipFill>
        <p:spPr>
          <a:xfrm>
            <a:off x="5198123" y="3075057"/>
            <a:ext cx="1795753" cy="956616"/>
          </a:xfrm>
          <a:prstGeom prst="rect">
            <a:avLst/>
          </a:prstGeom>
        </p:spPr>
      </p:pic>
      <p:sp>
        <p:nvSpPr>
          <p:cNvPr id="9" name="텍스트 개체 틀 24">
            <a:extLst>
              <a:ext uri="{FF2B5EF4-FFF2-40B4-BE49-F238E27FC236}">
                <a16:creationId xmlns:a16="http://schemas.microsoft.com/office/drawing/2014/main" id="{10415C67-D597-5049-8E31-B0CC877559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6521" y="402697"/>
            <a:ext cx="2935419" cy="286232"/>
          </a:xfrm>
          <a:noFill/>
        </p:spPr>
        <p:txBody>
          <a:bodyPr wrap="none" rtlCol="0">
            <a:spAutoFit/>
          </a:bodyPr>
          <a:lstStyle>
            <a:lvl1pPr marL="0" indent="0">
              <a:buNone/>
              <a:defRPr kumimoji="1" lang="ko-KR" altLang="en-US" sz="1400" b="1" i="1" spc="-150" dirty="0" smtClean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dirty="0" smtClean="0"/>
            </a:lvl4pPr>
            <a:lvl5pPr>
              <a:defRPr lang="ko-Kore-KR" altLang="en-US" dirty="0"/>
            </a:lvl5pPr>
          </a:lstStyle>
          <a:p>
            <a:pPr marL="0" lvl="0"/>
            <a:r>
              <a:rPr kumimoji="1" lang="ko-KR" altLang="en-US" dirty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284023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B2D777-7D96-8042-867A-E70888DD8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D8922-FF8F-F049-8B8A-4B25EB7082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FDF26F-65D0-BC46-B1CC-A80B0C9F3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953D5-CD78-B641-B1B6-8AF841F91C2B}" type="datetimeFigureOut">
              <a:rPr kumimoji="1" lang="ko-Kore-KR" altLang="en-US" smtClean="0"/>
              <a:t>2020. 12. 29.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EC1CE9-9237-A34C-AEF0-33427FCFB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62CCBF-F7E0-7544-B2EA-BEA2EB88D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67120-9BEC-C844-8D72-A868CE2C03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51928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6421AE-BFA6-354F-A27D-CA32340DB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5FD4F4E-6932-8E49-BDA2-7A33D1CEDF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BBAA9A-4D4F-8A4D-985D-D3F947EBF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953D5-CD78-B641-B1B6-8AF841F91C2B}" type="datetimeFigureOut">
              <a:rPr kumimoji="1" lang="ko-Kore-KR" altLang="en-US" smtClean="0"/>
              <a:t>2020. 12. 29.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AA6827-60AA-994D-A9B5-3FD354995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7D44E0-6010-B845-BBC5-119D5E9BE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67120-9BEC-C844-8D72-A868CE2C03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60657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507F13-5517-C44E-9BCC-96D011765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24CC60-DD4A-BC43-8C99-BC62924E72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E83EDF2-2C76-0A45-8C1E-867A2B7E7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F97B557-5DBC-C94D-86DD-0F5B08FFF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953D5-CD78-B641-B1B6-8AF841F91C2B}" type="datetimeFigureOut">
              <a:rPr kumimoji="1" lang="ko-Kore-KR" altLang="en-US" smtClean="0"/>
              <a:t>2020. 12. 29.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A6DC19-75DD-B045-B81A-7B89611A3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03C7B0F-C5FD-8C47-9FC4-473C121B7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67120-9BEC-C844-8D72-A868CE2C03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24354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BA24BE-24D8-AC4A-9B28-348F9D3EB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2C8F51-60F1-C84A-AF53-93B86C8650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E2C9AF3-DC10-A342-9FF5-53DF38FCDE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436A48D-50D0-AF42-8739-0948749EF1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98EDA4E-3CF5-5A48-8734-74D2F3FF82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1F4EEF1-0F17-CE4C-9945-616D4C25C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953D5-CD78-B641-B1B6-8AF841F91C2B}" type="datetimeFigureOut">
              <a:rPr kumimoji="1" lang="ko-Kore-KR" altLang="en-US" smtClean="0"/>
              <a:t>2020. 12. 29.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6C0F2EC-14C1-9A4D-819B-8C6545043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418A9B5-2ED3-2E44-BFDF-97DDC603F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67120-9BEC-C844-8D72-A868CE2C03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78401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4CBE1F-49E9-CC4E-8CB3-1CCDB43D0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E521676-94E9-C14E-9E4B-2EEFF4290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953D5-CD78-B641-B1B6-8AF841F91C2B}" type="datetimeFigureOut">
              <a:rPr kumimoji="1" lang="ko-Kore-KR" altLang="en-US" smtClean="0"/>
              <a:t>2020. 12. 29.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46C54F6-25CC-4047-9C21-D8BA33C0F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A0D6066-7CC3-1B48-980D-10F02C633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67120-9BEC-C844-8D72-A868CE2C03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85726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F674694-5190-6247-B631-FE5ED436F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953D5-CD78-B641-B1B6-8AF841F91C2B}" type="datetimeFigureOut">
              <a:rPr kumimoji="1" lang="ko-Kore-KR" altLang="en-US" smtClean="0"/>
              <a:t>2020. 12. 29.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72B0637-6B9E-B44F-A7CC-2F9A37120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D28816C-E590-CD40-ABC9-BC8CE33E7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67120-9BEC-C844-8D72-A868CE2C03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35523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002DFC-1E43-1544-93C2-89EF1017F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78643E-56C0-A246-BF02-C5A4E9C98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BBE18E-C14F-804A-A6CA-6883604337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51063B-10B5-8445-9609-E2D26355B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953D5-CD78-B641-B1B6-8AF841F91C2B}" type="datetimeFigureOut">
              <a:rPr kumimoji="1" lang="ko-Kore-KR" altLang="en-US" smtClean="0"/>
              <a:t>2020. 12. 29.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862CB2-71B8-7D44-8FDD-33510E593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1D1E15-3B3B-3342-BFC8-D31FCA35F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67120-9BEC-C844-8D72-A868CE2C03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42319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696061-EA2D-AF45-AB80-DA2930E45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9475A7E-801F-0F40-9DF1-314DCE73A7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D2235ED-5400-694A-BFB0-79D14AAA2D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95866A-614A-474D-B8A4-C0ED9B411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953D5-CD78-B641-B1B6-8AF841F91C2B}" type="datetimeFigureOut">
              <a:rPr kumimoji="1" lang="ko-Kore-KR" altLang="en-US" smtClean="0"/>
              <a:t>2020. 12. 29.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42195C-F859-B04E-8D0F-515CA8114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1C86EA3-12D2-2743-9646-12FB7EFAB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67120-9BEC-C844-8D72-A868CE2C03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40069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985398A-17A3-814D-8C74-7199FC60D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44A8B5-A0E9-EC44-AA87-EFF8B650B0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9304E7-A56B-0247-85A0-E2005B7495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A953D5-CD78-B641-B1B6-8AF841F91C2B}" type="datetimeFigureOut">
              <a:rPr kumimoji="1" lang="ko-Kore-KR" altLang="en-US" smtClean="0"/>
              <a:t>2020. 12. 29.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5B7F14-104C-9E40-BB14-9C2FD088B6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7798D5-2976-2845-88AD-D89B16BDF1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367120-9BEC-C844-8D72-A868CE2C03C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48598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5" r:id="rId12"/>
    <p:sldLayoutId id="2147483666" r:id="rId13"/>
    <p:sldLayoutId id="2147483667" r:id="rId14"/>
    <p:sldLayoutId id="2147483668" r:id="rId15"/>
    <p:sldLayoutId id="2147483669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6.tif"/><Relationship Id="rId2" Type="http://schemas.openxmlformats.org/officeDocument/2006/relationships/image" Target="../media/image13.tif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5.tif"/><Relationship Id="rId5" Type="http://schemas.openxmlformats.org/officeDocument/2006/relationships/image" Target="../media/image14.tif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5.ti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tif"/><Relationship Id="rId13" Type="http://schemas.openxmlformats.org/officeDocument/2006/relationships/image" Target="../media/image25.tif"/><Relationship Id="rId3" Type="http://schemas.openxmlformats.org/officeDocument/2006/relationships/image" Target="../media/image8.png"/><Relationship Id="rId7" Type="http://schemas.openxmlformats.org/officeDocument/2006/relationships/image" Target="../media/image19.tif"/><Relationship Id="rId12" Type="http://schemas.openxmlformats.org/officeDocument/2006/relationships/image" Target="../media/image24.tif"/><Relationship Id="rId17" Type="http://schemas.openxmlformats.org/officeDocument/2006/relationships/image" Target="../media/image29.tif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28.tif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8.tif"/><Relationship Id="rId11" Type="http://schemas.openxmlformats.org/officeDocument/2006/relationships/image" Target="../media/image23.tif"/><Relationship Id="rId5" Type="http://schemas.openxmlformats.org/officeDocument/2006/relationships/image" Target="../media/image17.tif"/><Relationship Id="rId15" Type="http://schemas.openxmlformats.org/officeDocument/2006/relationships/image" Target="../media/image27.tif"/><Relationship Id="rId10" Type="http://schemas.openxmlformats.org/officeDocument/2006/relationships/image" Target="../media/image22.tif"/><Relationship Id="rId4" Type="http://schemas.openxmlformats.org/officeDocument/2006/relationships/image" Target="../media/image9.png"/><Relationship Id="rId9" Type="http://schemas.openxmlformats.org/officeDocument/2006/relationships/image" Target="../media/image21.tif"/><Relationship Id="rId14" Type="http://schemas.openxmlformats.org/officeDocument/2006/relationships/image" Target="../media/image26.ti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8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Relationship Id="rId9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66403" y="4410182"/>
            <a:ext cx="336600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spc="600" dirty="0">
                <a:solidFill>
                  <a:srgbClr val="222A36"/>
                </a:solidFill>
              </a:rPr>
              <a:t>인공지능 프로그래밍 교육</a:t>
            </a:r>
            <a:endParaRPr lang="ko-KR" altLang="en-US" sz="1500" spc="6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6367" y="2286176"/>
            <a:ext cx="3199268" cy="2285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0558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8342D5C4-0BDD-5B49-AFB6-BAE74C76CB7F}"/>
              </a:ext>
            </a:extLst>
          </p:cNvPr>
          <p:cNvSpPr txBox="1"/>
          <p:nvPr/>
        </p:nvSpPr>
        <p:spPr>
          <a:xfrm>
            <a:off x="6375329" y="3406742"/>
            <a:ext cx="52085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ore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일정</a:t>
            </a:r>
            <a:r>
              <a:rPr kumimoji="1"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시간이 되면 애완견에게 자동으로 먹이를 주는 기능이 있는 기계 장치가 있다면</a:t>
            </a:r>
            <a:endParaRPr kumimoji="1" lang="en-US" altLang="ko-KR" sz="16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해당 기계장치를 인공지능 이라고 이야기 할 수 있습니다</a:t>
            </a:r>
            <a:r>
              <a:rPr kumimoji="1" lang="en-US" altLang="ko-KR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sz="16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69D5945-4ECA-E341-BFB2-2D0743E98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27" y="2082737"/>
            <a:ext cx="1440000" cy="1440000"/>
          </a:xfrm>
          <a:prstGeom prst="rect">
            <a:avLst/>
          </a:prstGeom>
        </p:spPr>
      </p:pic>
      <p:sp>
        <p:nvSpPr>
          <p:cNvPr id="16" name="아래쪽 화살표[D] 18">
            <a:extLst>
              <a:ext uri="{FF2B5EF4-FFF2-40B4-BE49-F238E27FC236}">
                <a16:creationId xmlns:a16="http://schemas.microsoft.com/office/drawing/2014/main" id="{4C84B885-8F40-6D42-8860-D9A303B41A9C}"/>
              </a:ext>
            </a:extLst>
          </p:cNvPr>
          <p:cNvSpPr/>
          <p:nvPr/>
        </p:nvSpPr>
        <p:spPr>
          <a:xfrm>
            <a:off x="1251005" y="3939302"/>
            <a:ext cx="471444" cy="980902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b="1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26F5A21-25E4-D646-8449-85C681E496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727" y="5254319"/>
            <a:ext cx="1080000" cy="108000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6550347A-0865-ED41-B771-854CE052A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206962" y="3709753"/>
            <a:ext cx="1544224" cy="1440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8F97908-84DC-AE4D-A190-C0062E0B945D}"/>
              </a:ext>
            </a:extLst>
          </p:cNvPr>
          <p:cNvSpPr txBox="1"/>
          <p:nvPr/>
        </p:nvSpPr>
        <p:spPr>
          <a:xfrm>
            <a:off x="2088505" y="3950135"/>
            <a:ext cx="1965140" cy="918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Bef>
                <a:spcPts val="1000"/>
              </a:spcBef>
            </a:pPr>
            <a:r>
              <a:rPr kumimoji="1" lang="ko-Kore-KR" altLang="en-US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일정</a:t>
            </a:r>
            <a:r>
              <a:rPr kumimoji="1" lang="ko-KR" altLang="en-US" sz="160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시간이 되면 </a:t>
            </a:r>
            <a:endParaRPr kumimoji="1" lang="en-US" altLang="ko-KR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algn="ctr">
              <a:lnSpc>
                <a:spcPct val="150000"/>
              </a:lnSpc>
              <a:spcBef>
                <a:spcPts val="1000"/>
              </a:spcBef>
            </a:pPr>
            <a:r>
              <a:rPr kumimoji="1" lang="ko-KR" altLang="en-US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먹이를 줌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04332" y="218606"/>
            <a:ext cx="1954382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AI</a:t>
            </a:r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는 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무엇일까</a:t>
            </a:r>
            <a:r>
              <a:rPr lang="en-US" altLang="ko-KR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?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D3FF386-0C21-584F-AD44-3AAEECE7F3B7}"/>
              </a:ext>
            </a:extLst>
          </p:cNvPr>
          <p:cNvSpPr/>
          <p:nvPr/>
        </p:nvSpPr>
        <p:spPr>
          <a:xfrm>
            <a:off x="3230880" y="416097"/>
            <a:ext cx="7586472" cy="7745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kumimoji="1"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AI</a:t>
            </a:r>
            <a:r>
              <a:rPr kumimoji="1"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는 </a:t>
            </a:r>
            <a:r>
              <a:rPr kumimoji="1"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‘</a:t>
            </a:r>
            <a:r>
              <a:rPr kumimoji="1"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사람이 만든 지능</a:t>
            </a:r>
            <a:r>
              <a:rPr kumimoji="1"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’</a:t>
            </a:r>
            <a:r>
              <a:rPr kumimoji="1"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을 의미합니다</a:t>
            </a:r>
            <a:r>
              <a:rPr kumimoji="1"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  <a:p>
            <a:pPr>
              <a:spcBef>
                <a:spcPts val="1000"/>
              </a:spcBef>
            </a:pPr>
            <a:r>
              <a:rPr kumimoji="1"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즉</a:t>
            </a:r>
            <a:r>
              <a:rPr kumimoji="1"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</a:t>
            </a:r>
            <a:r>
              <a:rPr kumimoji="1"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인공적으로 만든 지능을 기계에 부여한 장치입니다</a:t>
            </a:r>
            <a:r>
              <a:rPr kumimoji="1"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12451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F69D5945-4ECA-E341-BFB2-2D0743E98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255" y="1217292"/>
            <a:ext cx="1440000" cy="1440000"/>
          </a:xfrm>
          <a:prstGeom prst="rect">
            <a:avLst/>
          </a:prstGeom>
        </p:spPr>
      </p:pic>
      <p:sp>
        <p:nvSpPr>
          <p:cNvPr id="21" name="아래쪽 화살표[D] 18">
            <a:extLst>
              <a:ext uri="{FF2B5EF4-FFF2-40B4-BE49-F238E27FC236}">
                <a16:creationId xmlns:a16="http://schemas.microsoft.com/office/drawing/2014/main" id="{4C84B885-8F40-6D42-8860-D9A303B41A9C}"/>
              </a:ext>
            </a:extLst>
          </p:cNvPr>
          <p:cNvSpPr/>
          <p:nvPr/>
        </p:nvSpPr>
        <p:spPr>
          <a:xfrm>
            <a:off x="1372533" y="3073857"/>
            <a:ext cx="471444" cy="980902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b="1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F26F5A21-25E4-D646-8449-85C681E496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8255" y="4388874"/>
            <a:ext cx="1080000" cy="1080000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6550347A-0865-ED41-B771-854CE052AE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328490" y="2844308"/>
            <a:ext cx="1544224" cy="14400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8F97908-84DC-AE4D-A190-C0062E0B945D}"/>
              </a:ext>
            </a:extLst>
          </p:cNvPr>
          <p:cNvSpPr txBox="1"/>
          <p:nvPr/>
        </p:nvSpPr>
        <p:spPr>
          <a:xfrm>
            <a:off x="2210033" y="3084690"/>
            <a:ext cx="1965140" cy="918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Bef>
                <a:spcPts val="1000"/>
              </a:spcBef>
            </a:pPr>
            <a:r>
              <a:rPr kumimoji="1" lang="ko-Kore-KR" altLang="en-US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일정</a:t>
            </a:r>
            <a:r>
              <a:rPr kumimoji="1" lang="ko-KR" altLang="en-US" sz="160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시간이 되면 </a:t>
            </a:r>
            <a:endParaRPr kumimoji="1" lang="en-US" altLang="ko-KR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algn="ctr">
              <a:lnSpc>
                <a:spcPct val="150000"/>
              </a:lnSpc>
              <a:spcBef>
                <a:spcPts val="1000"/>
              </a:spcBef>
            </a:pPr>
            <a:r>
              <a:rPr kumimoji="1" lang="ko-KR" altLang="en-US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먹이를 줌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342D5C4-0BDD-5B49-AFB6-BAE74C76CB7F}"/>
              </a:ext>
            </a:extLst>
          </p:cNvPr>
          <p:cNvSpPr txBox="1"/>
          <p:nvPr/>
        </p:nvSpPr>
        <p:spPr>
          <a:xfrm>
            <a:off x="6969418" y="3374481"/>
            <a:ext cx="43820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그럼 어떻게 이런 인공지능을 만들 수 있을까요</a:t>
            </a:r>
            <a:r>
              <a:rPr kumimoji="1" lang="en-US" altLang="ko-KR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3305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556BD10-E184-4004-B7A2-495F027F7B4A}"/>
              </a:ext>
            </a:extLst>
          </p:cNvPr>
          <p:cNvSpPr/>
          <p:nvPr/>
        </p:nvSpPr>
        <p:spPr>
          <a:xfrm>
            <a:off x="0" y="1271587"/>
            <a:ext cx="12192000" cy="4314825"/>
          </a:xfrm>
          <a:prstGeom prst="rect">
            <a:avLst/>
          </a:prstGeom>
          <a:solidFill>
            <a:srgbClr val="505B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102087" y="2875002"/>
            <a:ext cx="79878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인공지능을 만드는 방법</a:t>
            </a:r>
            <a:endParaRPr lang="en-US" altLang="ko-KR" sz="4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1536" y="1372134"/>
            <a:ext cx="22252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인공지능과 </a:t>
            </a:r>
            <a:r>
              <a:rPr lang="ko-KR" altLang="en-US" dirty="0" err="1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머신러닝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28233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58C1AAE4-4FB7-3948-8794-963EADA2FD43}"/>
              </a:ext>
            </a:extLst>
          </p:cNvPr>
          <p:cNvSpPr txBox="1">
            <a:spLocks/>
          </p:cNvSpPr>
          <p:nvPr/>
        </p:nvSpPr>
        <p:spPr>
          <a:xfrm>
            <a:off x="3230880" y="311558"/>
            <a:ext cx="7778727" cy="9011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ore-KR" sz="18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AI</a:t>
            </a:r>
            <a:r>
              <a:rPr kumimoji="1" lang="ko-KR" altLang="en-US" sz="18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를 만드는 방법은 크게 </a:t>
            </a:r>
            <a:r>
              <a:rPr kumimoji="1" lang="en-US" altLang="ko-KR" sz="18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Explicit Programming </a:t>
            </a:r>
            <a:r>
              <a:rPr kumimoji="1" lang="ko-KR" altLang="en-US" sz="18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과 </a:t>
            </a:r>
            <a:r>
              <a:rPr lang="en-US" altLang="ko-KR" sz="18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Machine Learning </a:t>
            </a:r>
            <a:r>
              <a:rPr lang="ko-KR" altLang="en-US" sz="18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으로 나뉘어 집니다</a:t>
            </a:r>
            <a:r>
              <a:rPr lang="en-US" altLang="ko-KR" sz="18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sz="18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42D5C4-0BDD-5B49-AFB6-BAE74C76CB7F}"/>
              </a:ext>
            </a:extLst>
          </p:cNvPr>
          <p:cNvSpPr txBox="1"/>
          <p:nvPr/>
        </p:nvSpPr>
        <p:spPr>
          <a:xfrm>
            <a:off x="6838546" y="3180520"/>
            <a:ext cx="48713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16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Explicit Programming : </a:t>
            </a:r>
            <a:r>
              <a:rPr kumimoji="1"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사람이 알고리즘을 만들어 </a:t>
            </a:r>
            <a:endParaRPr kumimoji="1" lang="en-US" altLang="ko-KR" sz="16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6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특정한 목적을 수행하게 하는 것 </a:t>
            </a:r>
            <a:endParaRPr kumimoji="1" lang="en-US" altLang="ko-KR" sz="16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2" name="모서리가 둥근 직사각형 11">
            <a:extLst>
              <a:ext uri="{FF2B5EF4-FFF2-40B4-BE49-F238E27FC236}">
                <a16:creationId xmlns:a16="http://schemas.microsoft.com/office/drawing/2014/main" id="{295FAFE3-C056-1642-931F-52BA9A0ECBE7}"/>
              </a:ext>
            </a:extLst>
          </p:cNvPr>
          <p:cNvSpPr/>
          <p:nvPr/>
        </p:nvSpPr>
        <p:spPr>
          <a:xfrm>
            <a:off x="649036" y="2719134"/>
            <a:ext cx="5644790" cy="301912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87084A-4FA1-7547-A942-E8D7452F7D86}"/>
              </a:ext>
            </a:extLst>
          </p:cNvPr>
          <p:cNvSpPr txBox="1"/>
          <p:nvPr/>
        </p:nvSpPr>
        <p:spPr>
          <a:xfrm>
            <a:off x="1702456" y="3014866"/>
            <a:ext cx="35379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28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Artificial </a:t>
            </a:r>
          </a:p>
          <a:p>
            <a:pPr algn="ctr"/>
            <a:r>
              <a:rPr kumimoji="1" lang="en-US" altLang="ko-Kore-KR" sz="28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Intelligence</a:t>
            </a:r>
            <a:endParaRPr kumimoji="1" lang="ko-Kore-KR" altLang="en-US" sz="28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0" name="모서리가 둥근 직사각형 19">
            <a:extLst>
              <a:ext uri="{FF2B5EF4-FFF2-40B4-BE49-F238E27FC236}">
                <a16:creationId xmlns:a16="http://schemas.microsoft.com/office/drawing/2014/main" id="{743566D7-0E81-094A-B137-63F67E668C77}"/>
              </a:ext>
            </a:extLst>
          </p:cNvPr>
          <p:cNvSpPr/>
          <p:nvPr/>
        </p:nvSpPr>
        <p:spPr>
          <a:xfrm>
            <a:off x="857690" y="4168030"/>
            <a:ext cx="2427585" cy="1260000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66C7041-F1C7-A646-906B-BCE89F1D8744}"/>
              </a:ext>
            </a:extLst>
          </p:cNvPr>
          <p:cNvSpPr txBox="1"/>
          <p:nvPr/>
        </p:nvSpPr>
        <p:spPr>
          <a:xfrm>
            <a:off x="1103923" y="4351754"/>
            <a:ext cx="193511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26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Machine </a:t>
            </a:r>
          </a:p>
          <a:p>
            <a:pPr algn="ctr"/>
            <a:r>
              <a:rPr kumimoji="1" lang="en-US" altLang="ko-Kore-KR" sz="26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Learning</a:t>
            </a:r>
            <a:endParaRPr kumimoji="1" lang="ko-Kore-KR" altLang="en-US" sz="26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3" name="모서리가 둥근 직사각형 22">
            <a:extLst>
              <a:ext uri="{FF2B5EF4-FFF2-40B4-BE49-F238E27FC236}">
                <a16:creationId xmlns:a16="http://schemas.microsoft.com/office/drawing/2014/main" id="{53B011CE-9C1F-DC46-98DC-B8475F78C2DA}"/>
              </a:ext>
            </a:extLst>
          </p:cNvPr>
          <p:cNvSpPr/>
          <p:nvPr/>
        </p:nvSpPr>
        <p:spPr>
          <a:xfrm>
            <a:off x="3548367" y="4168030"/>
            <a:ext cx="2427585" cy="1260000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1EDA9C9-3B14-9A44-9A5A-377A413A8208}"/>
              </a:ext>
            </a:extLst>
          </p:cNvPr>
          <p:cNvSpPr txBox="1"/>
          <p:nvPr/>
        </p:nvSpPr>
        <p:spPr>
          <a:xfrm>
            <a:off x="3548367" y="4351754"/>
            <a:ext cx="242758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26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Explicit Programming</a:t>
            </a:r>
            <a:endParaRPr kumimoji="1" lang="ko-Kore-KR" altLang="en-US" sz="26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91747" y="218606"/>
            <a:ext cx="2266967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인공지능을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만드는 방법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F72DAEE-C00A-CB4B-94CA-D72ECD52AF53}"/>
              </a:ext>
            </a:extLst>
          </p:cNvPr>
          <p:cNvSpPr txBox="1"/>
          <p:nvPr/>
        </p:nvSpPr>
        <p:spPr>
          <a:xfrm>
            <a:off x="6838546" y="4690308"/>
            <a:ext cx="483145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500" b="1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Machine Learning :</a:t>
            </a:r>
            <a:r>
              <a:rPr kumimoji="1" lang="ko-KR" altLang="en-US" sz="1500" b="1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kumimoji="1" lang="ko-KR" altLang="en-US" sz="15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데이터와 사람이 만든 알고리즘을</a:t>
            </a:r>
            <a:br>
              <a:rPr kumimoji="1" lang="en-US" altLang="ko-KR" sz="15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</a:br>
            <a:r>
              <a:rPr kumimoji="1" lang="ko-KR" altLang="en-US" sz="15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통해 스스로 규칙을 만들어 내서 목적을 수행하는 것</a:t>
            </a:r>
            <a:endParaRPr kumimoji="1" lang="ko-Kore-KR" altLang="en-US" sz="15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04334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9" descr="그림 9">
            <a:extLst>
              <a:ext uri="{FF2B5EF4-FFF2-40B4-BE49-F238E27FC236}">
                <a16:creationId xmlns:a16="http://schemas.microsoft.com/office/drawing/2014/main" id="{DE7B61D1-3F58-394E-909F-69D4500BF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3991" y="3109066"/>
            <a:ext cx="2219591" cy="905594"/>
          </a:xfrm>
          <a:prstGeom prst="rect">
            <a:avLst/>
          </a:prstGeom>
          <a:ln w="12700">
            <a:miter lim="400000"/>
          </a:ln>
        </p:spPr>
      </p:pic>
      <p:pic>
        <p:nvPicPr>
          <p:cNvPr id="31" name="그림 30" descr="그림 2">
            <a:extLst>
              <a:ext uri="{FF2B5EF4-FFF2-40B4-BE49-F238E27FC236}">
                <a16:creationId xmlns:a16="http://schemas.microsoft.com/office/drawing/2014/main" id="{A769078F-E12D-BA48-B5C0-8DB8DF0B4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49" y="3011359"/>
            <a:ext cx="2685020" cy="3024391"/>
          </a:xfrm>
          <a:prstGeom prst="rect">
            <a:avLst/>
          </a:prstGeom>
          <a:ln w="12700">
            <a:miter lim="400000"/>
          </a:ln>
        </p:spPr>
      </p:pic>
      <p:pic>
        <p:nvPicPr>
          <p:cNvPr id="32" name="그림 31" descr="그림 3">
            <a:extLst>
              <a:ext uri="{FF2B5EF4-FFF2-40B4-BE49-F238E27FC236}">
                <a16:creationId xmlns:a16="http://schemas.microsoft.com/office/drawing/2014/main" id="{FA987719-989D-CA46-99B2-EBB5789AA0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0174" y="3115858"/>
            <a:ext cx="2955497" cy="2955497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TextBox 69">
            <a:extLst>
              <a:ext uri="{FF2B5EF4-FFF2-40B4-BE49-F238E27FC236}">
                <a16:creationId xmlns:a16="http://schemas.microsoft.com/office/drawing/2014/main" id="{319C4839-9528-FA48-A8CD-E8D14E1DDAFE}"/>
              </a:ext>
            </a:extLst>
          </p:cNvPr>
          <p:cNvSpPr txBox="1"/>
          <p:nvPr/>
        </p:nvSpPr>
        <p:spPr>
          <a:xfrm>
            <a:off x="4967388" y="2433761"/>
            <a:ext cx="1666993" cy="346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65023" tIns="65023" rIns="65023" bIns="65023">
            <a:spAutoFit/>
          </a:bodyPr>
          <a:lstStyle/>
          <a:p>
            <a:pPr algn="l" defTabSz="1300480">
              <a:defRPr sz="1600" b="0">
                <a:latin typeface="Calibri"/>
                <a:ea typeface="Calibri"/>
                <a:cs typeface="Calibri"/>
                <a:sym typeface="Calibri"/>
              </a:defRPr>
            </a:pPr>
            <a:r>
              <a:rPr kumimoji="1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2. </a:t>
            </a:r>
            <a:r>
              <a:rPr kumimoji="1" lang="ko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해결 방법을 입력</a:t>
            </a:r>
            <a:endParaRPr kumimoji="1" sz="14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4" name="TextBox 70">
            <a:extLst>
              <a:ext uri="{FF2B5EF4-FFF2-40B4-BE49-F238E27FC236}">
                <a16:creationId xmlns:a16="http://schemas.microsoft.com/office/drawing/2014/main" id="{34340F95-8CD6-6F4F-97E4-57629EFBB57E}"/>
              </a:ext>
            </a:extLst>
          </p:cNvPr>
          <p:cNvSpPr txBox="1"/>
          <p:nvPr/>
        </p:nvSpPr>
        <p:spPr>
          <a:xfrm>
            <a:off x="9417311" y="2433761"/>
            <a:ext cx="721221" cy="346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65023" tIns="65023" rIns="65023" bIns="65023">
            <a:spAutoFit/>
          </a:bodyPr>
          <a:lstStyle/>
          <a:p>
            <a:pPr algn="l" defTabSz="1300480">
              <a:defRPr sz="1600" b="0">
                <a:latin typeface="Calibri"/>
                <a:ea typeface="Calibri"/>
                <a:cs typeface="Calibri"/>
                <a:sym typeface="Calibri"/>
              </a:defRPr>
            </a:pPr>
            <a:r>
              <a:rPr kumimoji="1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3. </a:t>
            </a:r>
            <a:r>
              <a:rPr kumimoji="1" sz="14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처리</a:t>
            </a:r>
            <a:endParaRPr kumimoji="1" sz="14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7" name="직선 화살표 연결선 6">
            <a:extLst>
              <a:ext uri="{FF2B5EF4-FFF2-40B4-BE49-F238E27FC236}">
                <a16:creationId xmlns:a16="http://schemas.microsoft.com/office/drawing/2014/main" id="{AA751857-10F0-4B76-B2C2-565BA4C4901D}"/>
              </a:ext>
            </a:extLst>
          </p:cNvPr>
          <p:cNvSpPr/>
          <p:nvPr/>
        </p:nvSpPr>
        <p:spPr>
          <a:xfrm>
            <a:off x="3837958" y="4338025"/>
            <a:ext cx="3922339" cy="1"/>
          </a:xfrm>
          <a:prstGeom prst="line">
            <a:avLst/>
          </a:prstGeom>
          <a:ln w="50800">
            <a:solidFill>
              <a:srgbClr val="000000"/>
            </a:solidFill>
            <a:miter/>
            <a:tailEnd type="triangle"/>
          </a:ln>
        </p:spPr>
        <p:txBody>
          <a:bodyPr lIns="65023" tIns="65023" rIns="65023" bIns="65023"/>
          <a:lstStyle/>
          <a:p>
            <a:pPr algn="l" defTabSz="1300480">
              <a:defRPr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8" name="TextBox 23">
            <a:extLst>
              <a:ext uri="{FF2B5EF4-FFF2-40B4-BE49-F238E27FC236}">
                <a16:creationId xmlns:a16="http://schemas.microsoft.com/office/drawing/2014/main" id="{703F52D9-D047-457A-8DFC-A46B7C9041A6}"/>
              </a:ext>
            </a:extLst>
          </p:cNvPr>
          <p:cNvSpPr txBox="1"/>
          <p:nvPr/>
        </p:nvSpPr>
        <p:spPr>
          <a:xfrm>
            <a:off x="5140513" y="5198032"/>
            <a:ext cx="1094721" cy="346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5023" tIns="65023" rIns="65023" bIns="65023">
            <a:spAutoFit/>
          </a:bodyPr>
          <a:lstStyle/>
          <a:p>
            <a:pPr defTabSz="1300480">
              <a:defRPr sz="1600" b="0">
                <a:latin typeface="Calibri"/>
                <a:ea typeface="Calibri"/>
                <a:cs typeface="Calibri"/>
                <a:sym typeface="Calibri"/>
              </a:defRPr>
            </a:pPr>
            <a:r>
              <a:rPr kumimoji="1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Calibri"/>
              </a:rPr>
              <a:t>4.  </a:t>
            </a:r>
            <a:r>
              <a:rPr kumimoji="1" sz="14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Calibri"/>
              </a:rPr>
              <a:t>결과받기</a:t>
            </a:r>
            <a:endParaRPr kumimoji="1" sz="1400" dirty="0"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Calibri"/>
            </a:endParaRPr>
          </a:p>
        </p:txBody>
      </p:sp>
      <p:sp>
        <p:nvSpPr>
          <p:cNvPr id="39" name="TextBox 4">
            <a:extLst>
              <a:ext uri="{FF2B5EF4-FFF2-40B4-BE49-F238E27FC236}">
                <a16:creationId xmlns:a16="http://schemas.microsoft.com/office/drawing/2014/main" id="{49F4392D-E65A-4469-AC09-606D8166F635}"/>
              </a:ext>
            </a:extLst>
          </p:cNvPr>
          <p:cNvSpPr txBox="1"/>
          <p:nvPr/>
        </p:nvSpPr>
        <p:spPr>
          <a:xfrm>
            <a:off x="1176800" y="2433761"/>
            <a:ext cx="1840117" cy="346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5023" tIns="65023" rIns="65023" bIns="65023">
            <a:spAutoFit/>
          </a:bodyPr>
          <a:lstStyle/>
          <a:p>
            <a:pPr algn="l" defTabSz="1300480">
              <a:defRPr sz="1600" b="0">
                <a:latin typeface="Calibri"/>
                <a:ea typeface="Calibri"/>
                <a:cs typeface="Calibri"/>
                <a:sym typeface="Calibri"/>
              </a:defRPr>
            </a:pPr>
            <a:r>
              <a:rPr kumimoji="1" lang="en-US" altLang="ko-KR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1. </a:t>
            </a:r>
            <a:r>
              <a:rPr kumimoji="1" lang="ko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해결 방법 고민하기</a:t>
            </a:r>
          </a:p>
        </p:txBody>
      </p:sp>
      <p:pic>
        <p:nvPicPr>
          <p:cNvPr id="19" name="이미지" descr="이미지">
            <a:extLst>
              <a:ext uri="{FF2B5EF4-FFF2-40B4-BE49-F238E27FC236}">
                <a16:creationId xmlns:a16="http://schemas.microsoft.com/office/drawing/2014/main" id="{56763DB5-7D83-694F-8841-B1E5DA0797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38532" y="1932214"/>
            <a:ext cx="1263089" cy="1263089"/>
          </a:xfrm>
          <a:prstGeom prst="rect">
            <a:avLst/>
          </a:prstGeom>
          <a:ln w="12700">
            <a:miter lim="400000"/>
          </a:ln>
        </p:spPr>
      </p:pic>
      <p:pic>
        <p:nvPicPr>
          <p:cNvPr id="24" name="이미지" descr="이미지">
            <a:extLst>
              <a:ext uri="{FF2B5EF4-FFF2-40B4-BE49-F238E27FC236}">
                <a16:creationId xmlns:a16="http://schemas.microsoft.com/office/drawing/2014/main" id="{1C8F4E92-84CE-6549-BFAB-D1BB34FEFC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22102" y="2181745"/>
            <a:ext cx="736676" cy="736676"/>
          </a:xfrm>
          <a:prstGeom prst="rect">
            <a:avLst/>
          </a:prstGeom>
          <a:ln w="12700">
            <a:miter lim="400000"/>
          </a:ln>
        </p:spPr>
      </p:pic>
      <p:pic>
        <p:nvPicPr>
          <p:cNvPr id="25" name="이미지" descr="이미지">
            <a:extLst>
              <a:ext uri="{FF2B5EF4-FFF2-40B4-BE49-F238E27FC236}">
                <a16:creationId xmlns:a16="http://schemas.microsoft.com/office/drawing/2014/main" id="{CFD5B753-00C1-294F-9BEF-949BD76634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0391608">
            <a:off x="8986689" y="1888950"/>
            <a:ext cx="1409197" cy="48896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직사각형 1"/>
          <p:cNvSpPr/>
          <p:nvPr/>
        </p:nvSpPr>
        <p:spPr>
          <a:xfrm>
            <a:off x="3224852" y="30126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Explicit Programming </a:t>
            </a:r>
            <a:r>
              <a:rPr kumimoji="1"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은 자세한 기계가 작동하는 자세한</a:t>
            </a:r>
            <a:endParaRPr kumimoji="1" lang="en-US" altLang="ko-KR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알고리즘을 우리가 넣어줍니다</a:t>
            </a:r>
            <a:r>
              <a:rPr kumimoji="1"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54" name="직선 화살표 연결선 6">
            <a:extLst>
              <a:ext uri="{FF2B5EF4-FFF2-40B4-BE49-F238E27FC236}">
                <a16:creationId xmlns:a16="http://schemas.microsoft.com/office/drawing/2014/main" id="{BFD5C6FF-081C-4C49-A010-FD42451F2A48}"/>
              </a:ext>
            </a:extLst>
          </p:cNvPr>
          <p:cNvSpPr/>
          <p:nvPr/>
        </p:nvSpPr>
        <p:spPr>
          <a:xfrm flipH="1">
            <a:off x="3781193" y="5051434"/>
            <a:ext cx="3922339" cy="1"/>
          </a:xfrm>
          <a:prstGeom prst="line">
            <a:avLst/>
          </a:prstGeom>
          <a:ln w="50800">
            <a:solidFill>
              <a:srgbClr val="000000"/>
            </a:solidFill>
            <a:miter/>
            <a:tailEnd type="triangle"/>
          </a:ln>
        </p:spPr>
        <p:txBody>
          <a:bodyPr lIns="65023" tIns="65023" rIns="65023" bIns="65023"/>
          <a:lstStyle/>
          <a:p>
            <a:pPr algn="l" defTabSz="1300480">
              <a:defRPr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" name="직사각형 15"/>
          <p:cNvSpPr/>
          <p:nvPr/>
        </p:nvSpPr>
        <p:spPr>
          <a:xfrm>
            <a:off x="-66016" y="301266"/>
            <a:ext cx="252473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kumimoji="1" lang="en-US" altLang="ko-Kore-KR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Explicit</a:t>
            </a:r>
          </a:p>
          <a:p>
            <a:pPr algn="r"/>
            <a:r>
              <a:rPr kumimoji="1" lang="en-US" altLang="ko-Kore-KR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Programming</a:t>
            </a:r>
            <a:endParaRPr lang="en-US" altLang="ko-KR" sz="3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82467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24852" y="30126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Explicit Programming </a:t>
            </a:r>
            <a:r>
              <a:rPr kumimoji="1"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은 자세한 기계가 작동하는 자세한</a:t>
            </a:r>
            <a:endParaRPr kumimoji="1" lang="en-US" altLang="ko-KR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알고리즘을 우리가 넣어줍니다</a:t>
            </a:r>
            <a:r>
              <a:rPr kumimoji="1"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-66016" y="301266"/>
            <a:ext cx="252473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kumimoji="1" lang="en-US" altLang="ko-Kore-KR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Explicit</a:t>
            </a:r>
          </a:p>
          <a:p>
            <a:pPr algn="r"/>
            <a:r>
              <a:rPr kumimoji="1" lang="en-US" altLang="ko-Kore-KR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Programming</a:t>
            </a:r>
            <a:endParaRPr lang="en-US" altLang="ko-KR" sz="3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31F654-F1D4-1D4E-848D-BB00082B317C}"/>
              </a:ext>
            </a:extLst>
          </p:cNvPr>
          <p:cNvSpPr txBox="1"/>
          <p:nvPr/>
        </p:nvSpPr>
        <p:spPr>
          <a:xfrm>
            <a:off x="3254517" y="1986647"/>
            <a:ext cx="5682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이러한</a:t>
            </a:r>
            <a:r>
              <a:rPr kumimoji="1" lang="ko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명시적 프로그래밍은 몇 번을 수행하든 같은 결과를 출력합니다</a:t>
            </a:r>
            <a:r>
              <a:rPr kumimoji="1" lang="en-US" altLang="ko-KR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sz="14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2B24E36-835D-4D51-8588-F7C3AC26536F}"/>
              </a:ext>
            </a:extLst>
          </p:cNvPr>
          <p:cNvGrpSpPr/>
          <p:nvPr/>
        </p:nvGrpSpPr>
        <p:grpSpPr>
          <a:xfrm>
            <a:off x="2556079" y="2513065"/>
            <a:ext cx="7079841" cy="4166557"/>
            <a:chOff x="2853683" y="2513065"/>
            <a:chExt cx="7079841" cy="4166557"/>
          </a:xfrm>
        </p:grpSpPr>
        <p:pic>
          <p:nvPicPr>
            <p:cNvPr id="31" name="그림 30" descr="그림 2">
              <a:extLst>
                <a:ext uri="{FF2B5EF4-FFF2-40B4-BE49-F238E27FC236}">
                  <a16:creationId xmlns:a16="http://schemas.microsoft.com/office/drawing/2014/main" id="{A769078F-E12D-BA48-B5C0-8DB8DF0B4A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53683" y="2656716"/>
              <a:ext cx="921147" cy="1037575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37" name="직선 화살표 연결선 6">
              <a:extLst>
                <a:ext uri="{FF2B5EF4-FFF2-40B4-BE49-F238E27FC236}">
                  <a16:creationId xmlns:a16="http://schemas.microsoft.com/office/drawing/2014/main" id="{AA751857-10F0-4B76-B2C2-565BA4C4901D}"/>
                </a:ext>
              </a:extLst>
            </p:cNvPr>
            <p:cNvSpPr/>
            <p:nvPr/>
          </p:nvSpPr>
          <p:spPr>
            <a:xfrm>
              <a:off x="4261463" y="3214659"/>
              <a:ext cx="3922339" cy="1"/>
            </a:xfrm>
            <a:prstGeom prst="line">
              <a:avLst/>
            </a:prstGeom>
            <a:ln w="50800">
              <a:solidFill>
                <a:srgbClr val="506078"/>
              </a:solidFill>
              <a:miter/>
              <a:tailEnd type="triangle"/>
            </a:ln>
          </p:spPr>
          <p:txBody>
            <a:bodyPr lIns="65023" tIns="65023" rIns="65023" bIns="65023"/>
            <a:lstStyle/>
            <a:p>
              <a:pPr algn="l" defTabSz="1300480">
                <a:defRPr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pic>
          <p:nvPicPr>
            <p:cNvPr id="19" name="이미지" descr="이미지">
              <a:extLst>
                <a:ext uri="{FF2B5EF4-FFF2-40B4-BE49-F238E27FC236}">
                  <a16:creationId xmlns:a16="http://schemas.microsoft.com/office/drawing/2014/main" id="{56763DB5-7D83-694F-8841-B1E5DA0797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70435" y="2513065"/>
              <a:ext cx="1263089" cy="1263089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24" name="이미지" descr="이미지">
              <a:extLst>
                <a:ext uri="{FF2B5EF4-FFF2-40B4-BE49-F238E27FC236}">
                  <a16:creationId xmlns:a16="http://schemas.microsoft.com/office/drawing/2014/main" id="{1C8F4E92-84CE-6549-BFAB-D1BB34FEFC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98102" y="2701710"/>
              <a:ext cx="555451" cy="555451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20" name="그림 19" descr="그림 2">
              <a:extLst>
                <a:ext uri="{FF2B5EF4-FFF2-40B4-BE49-F238E27FC236}">
                  <a16:creationId xmlns:a16="http://schemas.microsoft.com/office/drawing/2014/main" id="{BBF97C92-FB36-2A42-8C89-956756F3B46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53683" y="4026151"/>
              <a:ext cx="921147" cy="1037575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21" name="그림 20" descr="그림 2">
              <a:extLst>
                <a:ext uri="{FF2B5EF4-FFF2-40B4-BE49-F238E27FC236}">
                  <a16:creationId xmlns:a16="http://schemas.microsoft.com/office/drawing/2014/main" id="{DC555691-CA88-DC4A-ABDB-C7D32141A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64595" y="5395586"/>
              <a:ext cx="921147" cy="1037575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2" name="직선 화살표 연결선 6">
              <a:extLst>
                <a:ext uri="{FF2B5EF4-FFF2-40B4-BE49-F238E27FC236}">
                  <a16:creationId xmlns:a16="http://schemas.microsoft.com/office/drawing/2014/main" id="{0026675C-BE22-4346-9B5D-5DF396CECD1C}"/>
                </a:ext>
              </a:extLst>
            </p:cNvPr>
            <p:cNvSpPr/>
            <p:nvPr/>
          </p:nvSpPr>
          <p:spPr>
            <a:xfrm>
              <a:off x="4261462" y="4544938"/>
              <a:ext cx="3922339" cy="1"/>
            </a:xfrm>
            <a:prstGeom prst="line">
              <a:avLst/>
            </a:prstGeom>
            <a:ln w="50800">
              <a:solidFill>
                <a:srgbClr val="506078"/>
              </a:solidFill>
              <a:miter/>
              <a:tailEnd type="triangle"/>
            </a:ln>
          </p:spPr>
          <p:txBody>
            <a:bodyPr lIns="65023" tIns="65023" rIns="65023" bIns="65023"/>
            <a:lstStyle/>
            <a:p>
              <a:pPr algn="l" defTabSz="1300480">
                <a:defRPr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23" name="직선 화살표 연결선 6">
              <a:extLst>
                <a:ext uri="{FF2B5EF4-FFF2-40B4-BE49-F238E27FC236}">
                  <a16:creationId xmlns:a16="http://schemas.microsoft.com/office/drawing/2014/main" id="{154492EF-3BA6-FE46-99B6-7CDF528E2597}"/>
                </a:ext>
              </a:extLst>
            </p:cNvPr>
            <p:cNvSpPr/>
            <p:nvPr/>
          </p:nvSpPr>
          <p:spPr>
            <a:xfrm>
              <a:off x="4261462" y="5914372"/>
              <a:ext cx="3922339" cy="1"/>
            </a:xfrm>
            <a:prstGeom prst="line">
              <a:avLst/>
            </a:prstGeom>
            <a:ln w="50800">
              <a:solidFill>
                <a:srgbClr val="506078"/>
              </a:solidFill>
              <a:miter/>
              <a:tailEnd type="triangle"/>
            </a:ln>
          </p:spPr>
          <p:txBody>
            <a:bodyPr lIns="65023" tIns="65023" rIns="65023" bIns="65023"/>
            <a:lstStyle/>
            <a:p>
              <a:pPr algn="l" defTabSz="1300480">
                <a:defRPr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pic>
          <p:nvPicPr>
            <p:cNvPr id="26" name="이미지" descr="이미지">
              <a:extLst>
                <a:ext uri="{FF2B5EF4-FFF2-40B4-BE49-F238E27FC236}">
                  <a16:creationId xmlns:a16="http://schemas.microsoft.com/office/drawing/2014/main" id="{130B3D25-AFB5-6144-9475-FDF6390ED6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70433" y="3964799"/>
              <a:ext cx="1263089" cy="1263089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27" name="이미지" descr="이미지">
              <a:extLst>
                <a:ext uri="{FF2B5EF4-FFF2-40B4-BE49-F238E27FC236}">
                  <a16:creationId xmlns:a16="http://schemas.microsoft.com/office/drawing/2014/main" id="{D711AB6C-D020-E249-B6A6-3C0F19C54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98100" y="4153444"/>
              <a:ext cx="555451" cy="555451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0" name="이미지" descr="이미지">
              <a:extLst>
                <a:ext uri="{FF2B5EF4-FFF2-40B4-BE49-F238E27FC236}">
                  <a16:creationId xmlns:a16="http://schemas.microsoft.com/office/drawing/2014/main" id="{DBBF78CD-10E3-8640-A2E0-3944786E58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70433" y="5416533"/>
              <a:ext cx="1263089" cy="1263089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35" name="이미지" descr="이미지">
              <a:extLst>
                <a:ext uri="{FF2B5EF4-FFF2-40B4-BE49-F238E27FC236}">
                  <a16:creationId xmlns:a16="http://schemas.microsoft.com/office/drawing/2014/main" id="{28D08A52-3FC6-4444-AC8A-2C79364B7C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98100" y="5605178"/>
              <a:ext cx="555451" cy="55545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C77C28A-1384-2A40-BFB4-65E4076B8321}"/>
                </a:ext>
              </a:extLst>
            </p:cNvPr>
            <p:cNvSpPr txBox="1"/>
            <p:nvPr/>
          </p:nvSpPr>
          <p:spPr>
            <a:xfrm>
              <a:off x="4261462" y="2887829"/>
              <a:ext cx="303288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1500" dirty="0">
                  <a:solidFill>
                    <a:srgbClr val="C00000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1</a:t>
              </a:r>
              <a:endParaRPr kumimoji="1" lang="ko-Kore-KR" altLang="en-US" sz="15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7C39143-7B34-CB42-A14B-4C4CCF85326D}"/>
                </a:ext>
              </a:extLst>
            </p:cNvPr>
            <p:cNvSpPr txBox="1"/>
            <p:nvPr/>
          </p:nvSpPr>
          <p:spPr>
            <a:xfrm>
              <a:off x="4261462" y="4175606"/>
              <a:ext cx="303288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1500" dirty="0">
                  <a:solidFill>
                    <a:srgbClr val="C00000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2</a:t>
              </a:r>
              <a:endParaRPr kumimoji="1" lang="ko-Kore-KR" altLang="en-US" sz="15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93511AE-55ED-A14E-8F8E-5A9A3C9DF571}"/>
                </a:ext>
              </a:extLst>
            </p:cNvPr>
            <p:cNvSpPr txBox="1"/>
            <p:nvPr/>
          </p:nvSpPr>
          <p:spPr>
            <a:xfrm>
              <a:off x="4261462" y="5545039"/>
              <a:ext cx="303288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1500" dirty="0">
                  <a:solidFill>
                    <a:srgbClr val="C00000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3</a:t>
              </a:r>
              <a:endParaRPr kumimoji="1" lang="ko-Kore-KR" altLang="en-US" sz="15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71971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타원형">
            <a:extLst>
              <a:ext uri="{FF2B5EF4-FFF2-40B4-BE49-F238E27FC236}">
                <a16:creationId xmlns:a16="http://schemas.microsoft.com/office/drawing/2014/main" id="{53013A37-ACF0-484B-A7AB-83F26AD93E1F}"/>
              </a:ext>
            </a:extLst>
          </p:cNvPr>
          <p:cNvSpPr/>
          <p:nvPr/>
        </p:nvSpPr>
        <p:spPr>
          <a:xfrm rot="101378">
            <a:off x="9979394" y="2422088"/>
            <a:ext cx="2034084" cy="2004980"/>
          </a:xfrm>
          <a:prstGeom prst="ellipse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4" name="그림 13" descr="그림 2">
            <a:extLst>
              <a:ext uri="{FF2B5EF4-FFF2-40B4-BE49-F238E27FC236}">
                <a16:creationId xmlns:a16="http://schemas.microsoft.com/office/drawing/2014/main" id="{A769078F-E12D-BA48-B5C0-8DB8DF0B4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49" y="3011359"/>
            <a:ext cx="2685020" cy="30243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그림 14" descr="그림 3">
            <a:extLst>
              <a:ext uri="{FF2B5EF4-FFF2-40B4-BE49-F238E27FC236}">
                <a16:creationId xmlns:a16="http://schemas.microsoft.com/office/drawing/2014/main" id="{FA987719-989D-CA46-99B2-EBB5789AA0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0174" y="3115858"/>
            <a:ext cx="2955497" cy="2955497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TextBox 69">
            <a:extLst>
              <a:ext uri="{FF2B5EF4-FFF2-40B4-BE49-F238E27FC236}">
                <a16:creationId xmlns:a16="http://schemas.microsoft.com/office/drawing/2014/main" id="{319C4839-9528-FA48-A8CD-E8D14E1DDAFE}"/>
              </a:ext>
            </a:extLst>
          </p:cNvPr>
          <p:cNvSpPr txBox="1"/>
          <p:nvPr/>
        </p:nvSpPr>
        <p:spPr>
          <a:xfrm>
            <a:off x="4967388" y="2433761"/>
            <a:ext cx="1440970" cy="346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65023" tIns="65023" rIns="65023" bIns="65023">
            <a:spAutoFit/>
          </a:bodyPr>
          <a:lstStyle/>
          <a:p>
            <a:pPr algn="l" defTabSz="1300480">
              <a:defRPr sz="1600" b="0">
                <a:latin typeface="Calibri"/>
                <a:ea typeface="Calibri"/>
                <a:cs typeface="Calibri"/>
                <a:sym typeface="Calibri"/>
              </a:defRPr>
            </a:pPr>
            <a:r>
              <a:rPr kumimoji="1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</a:t>
            </a:r>
            <a:r>
              <a:rPr kumimoji="1" sz="140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 </a:t>
            </a:r>
            <a:r>
              <a:rPr kumimoji="1" lang="ko-KR" altLang="en-US" sz="14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데이터셋</a:t>
            </a:r>
            <a:r>
              <a:rPr kumimoji="1" lang="ko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제공</a:t>
            </a:r>
            <a:endParaRPr kumimoji="1" sz="14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7" name="TextBox 70">
            <a:extLst>
              <a:ext uri="{FF2B5EF4-FFF2-40B4-BE49-F238E27FC236}">
                <a16:creationId xmlns:a16="http://schemas.microsoft.com/office/drawing/2014/main" id="{34340F95-8CD6-6F4F-97E4-57629EFBB57E}"/>
              </a:ext>
            </a:extLst>
          </p:cNvPr>
          <p:cNvSpPr txBox="1"/>
          <p:nvPr/>
        </p:nvSpPr>
        <p:spPr>
          <a:xfrm>
            <a:off x="9417311" y="2433761"/>
            <a:ext cx="721221" cy="346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65023" tIns="65023" rIns="65023" bIns="65023">
            <a:spAutoFit/>
          </a:bodyPr>
          <a:lstStyle/>
          <a:p>
            <a:pPr algn="l" defTabSz="1300480">
              <a:defRPr sz="1600" b="0">
                <a:latin typeface="Calibri"/>
                <a:ea typeface="Calibri"/>
                <a:cs typeface="Calibri"/>
                <a:sym typeface="Calibri"/>
              </a:defRPr>
            </a:pPr>
            <a:r>
              <a:rPr kumimoji="1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3. </a:t>
            </a:r>
            <a:r>
              <a:rPr kumimoji="1" sz="14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처리</a:t>
            </a:r>
            <a:endParaRPr kumimoji="1" sz="14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6" name="직선 화살표 연결선 6">
            <a:extLst>
              <a:ext uri="{FF2B5EF4-FFF2-40B4-BE49-F238E27FC236}">
                <a16:creationId xmlns:a16="http://schemas.microsoft.com/office/drawing/2014/main" id="{BFD5C6FF-081C-4C49-A010-FD42451F2A48}"/>
              </a:ext>
            </a:extLst>
          </p:cNvPr>
          <p:cNvSpPr/>
          <p:nvPr/>
        </p:nvSpPr>
        <p:spPr>
          <a:xfrm flipH="1">
            <a:off x="3781193" y="5051434"/>
            <a:ext cx="3922339" cy="1"/>
          </a:xfrm>
          <a:prstGeom prst="line">
            <a:avLst/>
          </a:prstGeom>
          <a:ln w="50800">
            <a:solidFill>
              <a:srgbClr val="000000"/>
            </a:solidFill>
            <a:miter/>
            <a:tailEnd type="triangle"/>
          </a:ln>
        </p:spPr>
        <p:txBody>
          <a:bodyPr lIns="65023" tIns="65023" rIns="65023" bIns="65023"/>
          <a:lstStyle/>
          <a:p>
            <a:pPr algn="l" defTabSz="1300480">
              <a:defRPr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7" name="직선 화살표 연결선 6">
            <a:extLst>
              <a:ext uri="{FF2B5EF4-FFF2-40B4-BE49-F238E27FC236}">
                <a16:creationId xmlns:a16="http://schemas.microsoft.com/office/drawing/2014/main" id="{AA751857-10F0-4B76-B2C2-565BA4C4901D}"/>
              </a:ext>
            </a:extLst>
          </p:cNvPr>
          <p:cNvSpPr/>
          <p:nvPr/>
        </p:nvSpPr>
        <p:spPr>
          <a:xfrm>
            <a:off x="3837958" y="4338025"/>
            <a:ext cx="3922339" cy="1"/>
          </a:xfrm>
          <a:prstGeom prst="line">
            <a:avLst/>
          </a:prstGeom>
          <a:ln w="50800">
            <a:solidFill>
              <a:srgbClr val="000000"/>
            </a:solidFill>
            <a:miter/>
            <a:tailEnd type="triangle"/>
          </a:ln>
        </p:spPr>
        <p:txBody>
          <a:bodyPr lIns="65023" tIns="65023" rIns="65023" bIns="65023"/>
          <a:lstStyle/>
          <a:p>
            <a:pPr algn="l" defTabSz="1300480">
              <a:defRPr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8" name="TextBox 23">
            <a:extLst>
              <a:ext uri="{FF2B5EF4-FFF2-40B4-BE49-F238E27FC236}">
                <a16:creationId xmlns:a16="http://schemas.microsoft.com/office/drawing/2014/main" id="{703F52D9-D047-457A-8DFC-A46B7C9041A6}"/>
              </a:ext>
            </a:extLst>
          </p:cNvPr>
          <p:cNvSpPr txBox="1"/>
          <p:nvPr/>
        </p:nvSpPr>
        <p:spPr>
          <a:xfrm>
            <a:off x="5140513" y="5198032"/>
            <a:ext cx="1094721" cy="346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5023" tIns="65023" rIns="65023" bIns="65023">
            <a:spAutoFit/>
          </a:bodyPr>
          <a:lstStyle/>
          <a:p>
            <a:pPr defTabSz="1300480">
              <a:defRPr sz="1600" b="0">
                <a:latin typeface="Calibri"/>
                <a:ea typeface="Calibri"/>
                <a:cs typeface="Calibri"/>
                <a:sym typeface="Calibri"/>
              </a:defRPr>
            </a:pPr>
            <a:r>
              <a:rPr kumimoji="1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Calibri"/>
              </a:rPr>
              <a:t>4.  </a:t>
            </a:r>
            <a:r>
              <a:rPr kumimoji="1" sz="14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Calibri"/>
              </a:rPr>
              <a:t>결과받기</a:t>
            </a:r>
            <a:endParaRPr kumimoji="1" sz="1400" dirty="0"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Calibri"/>
            </a:endParaRPr>
          </a:p>
        </p:txBody>
      </p:sp>
      <p:sp>
        <p:nvSpPr>
          <p:cNvPr id="29" name="TextBox 4">
            <a:extLst>
              <a:ext uri="{FF2B5EF4-FFF2-40B4-BE49-F238E27FC236}">
                <a16:creationId xmlns:a16="http://schemas.microsoft.com/office/drawing/2014/main" id="{49F4392D-E65A-4469-AC09-606D8166F635}"/>
              </a:ext>
            </a:extLst>
          </p:cNvPr>
          <p:cNvSpPr txBox="1"/>
          <p:nvPr/>
        </p:nvSpPr>
        <p:spPr>
          <a:xfrm>
            <a:off x="950777" y="2433761"/>
            <a:ext cx="2292164" cy="562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5023" tIns="65023" rIns="65023" bIns="65023">
            <a:spAutoFit/>
          </a:bodyPr>
          <a:lstStyle/>
          <a:p>
            <a:pPr algn="l" defTabSz="1300480">
              <a:defRPr sz="1600" b="0">
                <a:latin typeface="Calibri"/>
                <a:ea typeface="Calibri"/>
                <a:cs typeface="Calibri"/>
                <a:sym typeface="Calibri"/>
              </a:defRPr>
            </a:pPr>
            <a:r>
              <a:rPr kumimoji="1" lang="en-US" altLang="ko-KR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1. </a:t>
            </a:r>
            <a:r>
              <a:rPr kumimoji="1" lang="ko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해결해야 할 문제 정의 및</a:t>
            </a:r>
            <a:endParaRPr kumimoji="1" lang="en-US" altLang="ko-KR" sz="14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algn="l" defTabSz="1300480">
              <a:defRPr sz="1600" b="0">
                <a:latin typeface="Calibri"/>
                <a:ea typeface="Calibri"/>
                <a:cs typeface="Calibri"/>
                <a:sym typeface="Calibri"/>
              </a:defRPr>
            </a:pPr>
            <a:r>
              <a:rPr kumimoji="1" lang="ko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     데이터 수집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3224852" y="301266"/>
            <a:ext cx="6096000" cy="87710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Machine Learning </a:t>
            </a:r>
            <a:r>
              <a:rPr kumimoji="1"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은 기계 장치가 데이터를 바탕으로 학습해 문제를 해결합니다</a:t>
            </a:r>
            <a:r>
              <a:rPr kumimoji="1"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pSp>
        <p:nvGrpSpPr>
          <p:cNvPr id="21" name="그룹">
            <a:extLst>
              <a:ext uri="{FF2B5EF4-FFF2-40B4-BE49-F238E27FC236}">
                <a16:creationId xmlns:a16="http://schemas.microsoft.com/office/drawing/2014/main" id="{9B8F520A-EDBA-304C-8ACC-0A14D978D676}"/>
              </a:ext>
            </a:extLst>
          </p:cNvPr>
          <p:cNvGrpSpPr/>
          <p:nvPr/>
        </p:nvGrpSpPr>
        <p:grpSpPr>
          <a:xfrm>
            <a:off x="4759490" y="3003676"/>
            <a:ext cx="1856767" cy="1078785"/>
            <a:chOff x="0" y="0"/>
            <a:chExt cx="2280300" cy="1324857"/>
          </a:xfrm>
        </p:grpSpPr>
        <p:pic>
          <p:nvPicPr>
            <p:cNvPr id="22" name="이미지" descr="이미지">
              <a:extLst>
                <a:ext uri="{FF2B5EF4-FFF2-40B4-BE49-F238E27FC236}">
                  <a16:creationId xmlns:a16="http://schemas.microsoft.com/office/drawing/2014/main" id="{F07E5E09-DCDD-3B4F-AA2C-3A7C4314E4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26074" y="673004"/>
              <a:ext cx="554227" cy="36881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" name="이미지" descr="이미지">
              <a:extLst>
                <a:ext uri="{FF2B5EF4-FFF2-40B4-BE49-F238E27FC236}">
                  <a16:creationId xmlns:a16="http://schemas.microsoft.com/office/drawing/2014/main" id="{3A684742-7577-2542-A217-2EDA46D973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54254" y="872777"/>
              <a:ext cx="396015" cy="36881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" name="이미지" descr="이미지">
              <a:extLst>
                <a:ext uri="{FF2B5EF4-FFF2-40B4-BE49-F238E27FC236}">
                  <a16:creationId xmlns:a16="http://schemas.microsoft.com/office/drawing/2014/main" id="{ACBF4DBC-23D7-DC46-8259-BEA0EA962B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726074" y="386358"/>
              <a:ext cx="357215" cy="36202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" name="이미지" descr="이미지">
              <a:extLst>
                <a:ext uri="{FF2B5EF4-FFF2-40B4-BE49-F238E27FC236}">
                  <a16:creationId xmlns:a16="http://schemas.microsoft.com/office/drawing/2014/main" id="{BBD0D7B3-1AA6-0945-904C-BF165C884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42179" y="680783"/>
              <a:ext cx="515668" cy="6011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2" name="이미지" descr="이미지">
              <a:extLst>
                <a:ext uri="{FF2B5EF4-FFF2-40B4-BE49-F238E27FC236}">
                  <a16:creationId xmlns:a16="http://schemas.microsoft.com/office/drawing/2014/main" id="{930284D2-5D3A-1247-8DC5-4A32E805C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 b="9193"/>
            <a:stretch>
              <a:fillRect/>
            </a:stretch>
          </p:blipFill>
          <p:spPr>
            <a:xfrm rot="21183889">
              <a:off x="26234" y="390208"/>
              <a:ext cx="377805" cy="45742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3" name="이미지" descr="이미지">
              <a:extLst>
                <a:ext uri="{FF2B5EF4-FFF2-40B4-BE49-F238E27FC236}">
                  <a16:creationId xmlns:a16="http://schemas.microsoft.com/office/drawing/2014/main" id="{4C9F04C4-4E13-B84C-A6BA-58612C8056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rot="20929047">
              <a:off x="442263" y="438751"/>
              <a:ext cx="212484" cy="2846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4" name="이미지" descr="이미지">
              <a:extLst>
                <a:ext uri="{FF2B5EF4-FFF2-40B4-BE49-F238E27FC236}">
                  <a16:creationId xmlns:a16="http://schemas.microsoft.com/office/drawing/2014/main" id="{2919FDF4-0092-634F-9E3E-AFA8CD9939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54819" y="0"/>
              <a:ext cx="395903" cy="3959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6" name="이미지" descr="이미지">
              <a:extLst>
                <a:ext uri="{FF2B5EF4-FFF2-40B4-BE49-F238E27FC236}">
                  <a16:creationId xmlns:a16="http://schemas.microsoft.com/office/drawing/2014/main" id="{800CBABB-71E3-6F41-B559-1315C4423C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619217">
              <a:off x="822260" y="548931"/>
              <a:ext cx="393215" cy="39590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7" name="이미지" descr="이미지">
              <a:extLst>
                <a:ext uri="{FF2B5EF4-FFF2-40B4-BE49-F238E27FC236}">
                  <a16:creationId xmlns:a16="http://schemas.microsoft.com/office/drawing/2014/main" id="{4827C844-1C27-9A4E-B5A7-53D7B3EFDF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 rot="1203695">
              <a:off x="737371" y="153692"/>
              <a:ext cx="374897" cy="42464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8" name="이미지" descr="이미지">
              <a:extLst>
                <a:ext uri="{FF2B5EF4-FFF2-40B4-BE49-F238E27FC236}">
                  <a16:creationId xmlns:a16="http://schemas.microsoft.com/office/drawing/2014/main" id="{60DD92A1-E3ED-564C-B885-B381B330B6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 l="30040" t="18443" r="30040"/>
            <a:stretch>
              <a:fillRect/>
            </a:stretch>
          </p:blipFill>
          <p:spPr>
            <a:xfrm>
              <a:off x="1068277" y="943520"/>
              <a:ext cx="276758" cy="376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9" name="이미지" descr="이미지">
              <a:extLst>
                <a:ext uri="{FF2B5EF4-FFF2-40B4-BE49-F238E27FC236}">
                  <a16:creationId xmlns:a16="http://schemas.microsoft.com/office/drawing/2014/main" id="{88B0BF88-AB22-9B45-987B-9E7AE9C58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1596901" y="91719"/>
              <a:ext cx="363563" cy="3635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0" name="이미지" descr="이미지">
              <a:extLst>
                <a:ext uri="{FF2B5EF4-FFF2-40B4-BE49-F238E27FC236}">
                  <a16:creationId xmlns:a16="http://schemas.microsoft.com/office/drawing/2014/main" id="{A8A5377C-864B-8E4C-A2B3-853B34F84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 b="8949"/>
            <a:stretch>
              <a:fillRect/>
            </a:stretch>
          </p:blipFill>
          <p:spPr>
            <a:xfrm rot="20649223">
              <a:off x="1357400" y="468458"/>
              <a:ext cx="402555" cy="3958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1" name="이미지" descr="이미지">
              <a:extLst>
                <a:ext uri="{FF2B5EF4-FFF2-40B4-BE49-F238E27FC236}">
                  <a16:creationId xmlns:a16="http://schemas.microsoft.com/office/drawing/2014/main" id="{D9CA7554-FE08-1149-BD55-DA99009E47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1856766" y="975404"/>
              <a:ext cx="349455" cy="34945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6" name="이등변 삼각형 5"/>
          <p:cNvSpPr/>
          <p:nvPr/>
        </p:nvSpPr>
        <p:spPr>
          <a:xfrm>
            <a:off x="11148648" y="4109427"/>
            <a:ext cx="430861" cy="37143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744462" y="301266"/>
            <a:ext cx="171425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Machine</a:t>
            </a:r>
          </a:p>
          <a:p>
            <a:pPr algn="r"/>
            <a:r>
              <a:rPr lang="en-US" altLang="ko-KR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Learning</a:t>
            </a:r>
          </a:p>
        </p:txBody>
      </p:sp>
    </p:spTree>
    <p:extLst>
      <p:ext uri="{BB962C8B-B14F-4D97-AF65-F5344CB8AC3E}">
        <p14:creationId xmlns:p14="http://schemas.microsoft.com/office/powerpoint/2010/main" val="29270730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24852" y="301266"/>
            <a:ext cx="6096000" cy="87710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Machine Learning </a:t>
            </a:r>
            <a:r>
              <a:rPr kumimoji="1"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은 기계 장치가 데이터를 바탕으로 학습해 문제를 해결합니다</a:t>
            </a:r>
            <a:r>
              <a:rPr kumimoji="1"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744462" y="301266"/>
            <a:ext cx="171425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Machine</a:t>
            </a:r>
          </a:p>
          <a:p>
            <a:pPr algn="r"/>
            <a:r>
              <a:rPr lang="en-US" altLang="ko-KR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Learning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4DF453-75D0-1643-8FA6-A34E4D3E612F}"/>
              </a:ext>
            </a:extLst>
          </p:cNvPr>
          <p:cNvSpPr txBox="1"/>
          <p:nvPr/>
        </p:nvSpPr>
        <p:spPr>
          <a:xfrm>
            <a:off x="3028493" y="2001516"/>
            <a:ext cx="61350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머신</a:t>
            </a:r>
            <a:r>
              <a:rPr kumimoji="1" lang="ko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러닝은 수행할 때마다 데이터가 쌓이면서 더 성능이 좋아질 수 있습니다</a:t>
            </a:r>
            <a:r>
              <a:rPr kumimoji="1" lang="en-US" altLang="ko-KR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sz="14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F25F73D-A135-4068-BFE7-7568B475840E}"/>
              </a:ext>
            </a:extLst>
          </p:cNvPr>
          <p:cNvGrpSpPr/>
          <p:nvPr/>
        </p:nvGrpSpPr>
        <p:grpSpPr>
          <a:xfrm>
            <a:off x="1859440" y="2507826"/>
            <a:ext cx="8473117" cy="4059423"/>
            <a:chOff x="2080294" y="2507826"/>
            <a:chExt cx="8473117" cy="4059423"/>
          </a:xfrm>
        </p:grpSpPr>
        <p:pic>
          <p:nvPicPr>
            <p:cNvPr id="43" name="그림 42" descr="그림 2">
              <a:extLst>
                <a:ext uri="{FF2B5EF4-FFF2-40B4-BE49-F238E27FC236}">
                  <a16:creationId xmlns:a16="http://schemas.microsoft.com/office/drawing/2014/main" id="{FBF04EDB-AEFC-4D44-B1BA-0FE4F6F5E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80294" y="2574652"/>
              <a:ext cx="921147" cy="1037575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45" name="직선 화살표 연결선 6">
              <a:extLst>
                <a:ext uri="{FF2B5EF4-FFF2-40B4-BE49-F238E27FC236}">
                  <a16:creationId xmlns:a16="http://schemas.microsoft.com/office/drawing/2014/main" id="{E193F4C6-FD65-6744-95C3-95ED03A1659A}"/>
                </a:ext>
              </a:extLst>
            </p:cNvPr>
            <p:cNvSpPr/>
            <p:nvPr/>
          </p:nvSpPr>
          <p:spPr>
            <a:xfrm>
              <a:off x="3488074" y="3132595"/>
              <a:ext cx="3922339" cy="1"/>
            </a:xfrm>
            <a:prstGeom prst="line">
              <a:avLst/>
            </a:prstGeom>
            <a:ln w="50800">
              <a:solidFill>
                <a:srgbClr val="506078"/>
              </a:solidFill>
              <a:miter/>
              <a:tailEnd type="triangle"/>
            </a:ln>
          </p:spPr>
          <p:txBody>
            <a:bodyPr lIns="65023" tIns="65023" rIns="65023" bIns="65023"/>
            <a:lstStyle/>
            <a:p>
              <a:pPr algn="l" defTabSz="1300480">
                <a:defRPr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pic>
          <p:nvPicPr>
            <p:cNvPr id="46" name="그림 45" descr="그림 2">
              <a:extLst>
                <a:ext uri="{FF2B5EF4-FFF2-40B4-BE49-F238E27FC236}">
                  <a16:creationId xmlns:a16="http://schemas.microsoft.com/office/drawing/2014/main" id="{3339DEE0-0EF4-9745-92A0-27D4D9EC7D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80294" y="3944087"/>
              <a:ext cx="921147" cy="1037575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47" name="그림 46" descr="그림 2">
              <a:extLst>
                <a:ext uri="{FF2B5EF4-FFF2-40B4-BE49-F238E27FC236}">
                  <a16:creationId xmlns:a16="http://schemas.microsoft.com/office/drawing/2014/main" id="{11396836-081A-364C-AEED-66B938696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91206" y="5313522"/>
              <a:ext cx="921147" cy="1037575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48" name="직선 화살표 연결선 6">
              <a:extLst>
                <a:ext uri="{FF2B5EF4-FFF2-40B4-BE49-F238E27FC236}">
                  <a16:creationId xmlns:a16="http://schemas.microsoft.com/office/drawing/2014/main" id="{814DF8CD-85DA-7449-B901-E9E8FD1FE8EB}"/>
                </a:ext>
              </a:extLst>
            </p:cNvPr>
            <p:cNvSpPr/>
            <p:nvPr/>
          </p:nvSpPr>
          <p:spPr>
            <a:xfrm>
              <a:off x="3488073" y="4462874"/>
              <a:ext cx="3922339" cy="1"/>
            </a:xfrm>
            <a:prstGeom prst="line">
              <a:avLst/>
            </a:prstGeom>
            <a:ln w="50800">
              <a:solidFill>
                <a:srgbClr val="506078"/>
              </a:solidFill>
              <a:miter/>
              <a:tailEnd type="triangle"/>
            </a:ln>
          </p:spPr>
          <p:txBody>
            <a:bodyPr lIns="65023" tIns="65023" rIns="65023" bIns="65023"/>
            <a:lstStyle/>
            <a:p>
              <a:pPr algn="l" defTabSz="1300480">
                <a:defRPr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49" name="직선 화살표 연결선 6">
              <a:extLst>
                <a:ext uri="{FF2B5EF4-FFF2-40B4-BE49-F238E27FC236}">
                  <a16:creationId xmlns:a16="http://schemas.microsoft.com/office/drawing/2014/main" id="{EB41A590-AC9D-6C44-9F9E-238C34940813}"/>
                </a:ext>
              </a:extLst>
            </p:cNvPr>
            <p:cNvSpPr/>
            <p:nvPr/>
          </p:nvSpPr>
          <p:spPr>
            <a:xfrm>
              <a:off x="3488073" y="5832308"/>
              <a:ext cx="3922339" cy="1"/>
            </a:xfrm>
            <a:prstGeom prst="line">
              <a:avLst/>
            </a:prstGeom>
            <a:ln w="50800">
              <a:solidFill>
                <a:srgbClr val="506078"/>
              </a:solidFill>
              <a:miter/>
              <a:tailEnd type="triangle"/>
            </a:ln>
          </p:spPr>
          <p:txBody>
            <a:bodyPr lIns="65023" tIns="65023" rIns="65023" bIns="65023"/>
            <a:lstStyle/>
            <a:p>
              <a:pPr algn="l" defTabSz="1300480">
                <a:defRPr b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1AC2C5E3-7EA5-C641-82EA-44484154C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04230" y="3227795"/>
              <a:ext cx="542884" cy="542884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90E1AE20-CA08-5041-B0DE-C9B00EAB4D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60247" y="2771167"/>
              <a:ext cx="520700" cy="520700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F93371CF-2B6A-F64F-838E-BA66E17941E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637652" y="3019801"/>
              <a:ext cx="391886" cy="391886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3512354B-7A0C-C24C-A2EE-5ED89BD9A6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441968" y="3237678"/>
              <a:ext cx="510639" cy="510639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E7EA40F9-07A4-064E-87C8-3CFA21CC8F6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743770" y="2507826"/>
              <a:ext cx="653143" cy="653143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68BC84A4-5272-EB4B-8F68-E8D70A720A1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651638" y="2563974"/>
              <a:ext cx="542197" cy="542197"/>
            </a:xfrm>
            <a:prstGeom prst="rect">
              <a:avLst/>
            </a:prstGeom>
          </p:spPr>
        </p:pic>
        <p:pic>
          <p:nvPicPr>
            <p:cNvPr id="50" name="그림 49">
              <a:extLst>
                <a:ext uri="{FF2B5EF4-FFF2-40B4-BE49-F238E27FC236}">
                  <a16:creationId xmlns:a16="http://schemas.microsoft.com/office/drawing/2014/main" id="{18DE9909-0BFC-664F-A757-EFD9568CC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26297" y="4574542"/>
              <a:ext cx="542884" cy="542884"/>
            </a:xfrm>
            <a:prstGeom prst="rect">
              <a:avLst/>
            </a:prstGeom>
          </p:spPr>
        </p:pic>
        <p:pic>
          <p:nvPicPr>
            <p:cNvPr id="51" name="그림 50">
              <a:extLst>
                <a:ext uri="{FF2B5EF4-FFF2-40B4-BE49-F238E27FC236}">
                  <a16:creationId xmlns:a16="http://schemas.microsoft.com/office/drawing/2014/main" id="{C012A285-7F64-0042-A6E4-D7052B6E9D5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032711" y="4255449"/>
              <a:ext cx="520700" cy="520700"/>
            </a:xfrm>
            <a:prstGeom prst="rect">
              <a:avLst/>
            </a:prstGeom>
          </p:spPr>
        </p:pic>
        <p:pic>
          <p:nvPicPr>
            <p:cNvPr id="52" name="그림 51">
              <a:extLst>
                <a:ext uri="{FF2B5EF4-FFF2-40B4-BE49-F238E27FC236}">
                  <a16:creationId xmlns:a16="http://schemas.microsoft.com/office/drawing/2014/main" id="{02047ADC-CB06-E143-9D42-939404FFF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212435" y="4655183"/>
              <a:ext cx="391886" cy="391886"/>
            </a:xfrm>
            <a:prstGeom prst="rect">
              <a:avLst/>
            </a:prstGeom>
          </p:spPr>
        </p:pic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96E182CF-4765-D448-99BD-EBAEB8752D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407004" y="4137588"/>
              <a:ext cx="510639" cy="510639"/>
            </a:xfrm>
            <a:prstGeom prst="rect">
              <a:avLst/>
            </a:prstGeom>
          </p:spPr>
        </p:pic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90AE7AAA-2A89-7342-9C0F-216D837A9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459558" y="4027611"/>
              <a:ext cx="653143" cy="653143"/>
            </a:xfrm>
            <a:prstGeom prst="rect">
              <a:avLst/>
            </a:prstGeom>
          </p:spPr>
        </p:pic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72B30A5E-0BF1-7E43-AE44-CC4BA29012B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899771" y="4045527"/>
              <a:ext cx="542197" cy="542197"/>
            </a:xfrm>
            <a:prstGeom prst="rect">
              <a:avLst/>
            </a:prstGeom>
          </p:spPr>
        </p:pic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1B049029-B4AB-7A43-BEE7-2E0B8ACC86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4259" y="5392915"/>
              <a:ext cx="542884" cy="542884"/>
            </a:xfrm>
            <a:prstGeom prst="rect">
              <a:avLst/>
            </a:prstGeom>
          </p:spPr>
        </p:pic>
        <p:pic>
          <p:nvPicPr>
            <p:cNvPr id="57" name="그림 56">
              <a:extLst>
                <a:ext uri="{FF2B5EF4-FFF2-40B4-BE49-F238E27FC236}">
                  <a16:creationId xmlns:a16="http://schemas.microsoft.com/office/drawing/2014/main" id="{B64829A1-755F-5A43-B3C0-C1A192081D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460935" y="6011664"/>
              <a:ext cx="520700" cy="520700"/>
            </a:xfrm>
            <a:prstGeom prst="rect">
              <a:avLst/>
            </a:prstGeom>
          </p:spPr>
        </p:pic>
        <p:pic>
          <p:nvPicPr>
            <p:cNvPr id="58" name="그림 57">
              <a:extLst>
                <a:ext uri="{FF2B5EF4-FFF2-40B4-BE49-F238E27FC236}">
                  <a16:creationId xmlns:a16="http://schemas.microsoft.com/office/drawing/2014/main" id="{A4FCC0B6-53B5-1B4D-8422-202EA61458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989828" y="5906374"/>
              <a:ext cx="391886" cy="391886"/>
            </a:xfrm>
            <a:prstGeom prst="rect">
              <a:avLst/>
            </a:prstGeom>
          </p:spPr>
        </p:pic>
        <p:pic>
          <p:nvPicPr>
            <p:cNvPr id="59" name="그림 58">
              <a:extLst>
                <a:ext uri="{FF2B5EF4-FFF2-40B4-BE49-F238E27FC236}">
                  <a16:creationId xmlns:a16="http://schemas.microsoft.com/office/drawing/2014/main" id="{E3B24ABF-C898-7A4B-A296-CEC1F19B9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483533" y="5558250"/>
              <a:ext cx="510639" cy="510639"/>
            </a:xfrm>
            <a:prstGeom prst="rect">
              <a:avLst/>
            </a:prstGeom>
          </p:spPr>
        </p:pic>
        <p:pic>
          <p:nvPicPr>
            <p:cNvPr id="60" name="그림 59">
              <a:extLst>
                <a:ext uri="{FF2B5EF4-FFF2-40B4-BE49-F238E27FC236}">
                  <a16:creationId xmlns:a16="http://schemas.microsoft.com/office/drawing/2014/main" id="{C86A8C6A-E153-814D-9C2E-582274F674B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032262" y="5914106"/>
              <a:ext cx="653143" cy="653143"/>
            </a:xfrm>
            <a:prstGeom prst="rect">
              <a:avLst/>
            </a:prstGeom>
          </p:spPr>
        </p:pic>
        <p:pic>
          <p:nvPicPr>
            <p:cNvPr id="61" name="그림 60">
              <a:extLst>
                <a:ext uri="{FF2B5EF4-FFF2-40B4-BE49-F238E27FC236}">
                  <a16:creationId xmlns:a16="http://schemas.microsoft.com/office/drawing/2014/main" id="{9A249DFB-66E8-6A49-9B47-31C69B60E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941336" y="5352685"/>
              <a:ext cx="542197" cy="542197"/>
            </a:xfrm>
            <a:prstGeom prst="rect">
              <a:avLst/>
            </a:prstGeom>
          </p:spPr>
        </p:pic>
        <p:cxnSp>
          <p:nvCxnSpPr>
            <p:cNvPr id="25" name="직선 연결선[R] 24">
              <a:extLst>
                <a:ext uri="{FF2B5EF4-FFF2-40B4-BE49-F238E27FC236}">
                  <a16:creationId xmlns:a16="http://schemas.microsoft.com/office/drawing/2014/main" id="{7C123ECE-8F97-6F4C-91B2-3C57A8D3E267}"/>
                </a:ext>
              </a:extLst>
            </p:cNvPr>
            <p:cNvCxnSpPr/>
            <p:nvPr/>
          </p:nvCxnSpPr>
          <p:spPr>
            <a:xfrm flipH="1">
              <a:off x="9017484" y="2771167"/>
              <a:ext cx="668876" cy="999512"/>
            </a:xfrm>
            <a:prstGeom prst="line">
              <a:avLst/>
            </a:prstGeom>
            <a:ln w="25400">
              <a:solidFill>
                <a:srgbClr val="506078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직선 연결선[R] 61">
              <a:extLst>
                <a:ext uri="{FF2B5EF4-FFF2-40B4-BE49-F238E27FC236}">
                  <a16:creationId xmlns:a16="http://schemas.microsoft.com/office/drawing/2014/main" id="{B26C4743-3821-224C-8F38-86E4F94D8E69}"/>
                </a:ext>
              </a:extLst>
            </p:cNvPr>
            <p:cNvCxnSpPr/>
            <p:nvPr/>
          </p:nvCxnSpPr>
          <p:spPr>
            <a:xfrm flipH="1">
              <a:off x="8845745" y="4087968"/>
              <a:ext cx="668876" cy="999512"/>
            </a:xfrm>
            <a:prstGeom prst="line">
              <a:avLst/>
            </a:prstGeom>
            <a:ln w="25400">
              <a:solidFill>
                <a:srgbClr val="506078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직선 연결선[R] 62">
              <a:extLst>
                <a:ext uri="{FF2B5EF4-FFF2-40B4-BE49-F238E27FC236}">
                  <a16:creationId xmlns:a16="http://schemas.microsoft.com/office/drawing/2014/main" id="{FBD438B9-94D2-1840-95B1-487FC633CE33}"/>
                </a:ext>
              </a:extLst>
            </p:cNvPr>
            <p:cNvCxnSpPr/>
            <p:nvPr/>
          </p:nvCxnSpPr>
          <p:spPr>
            <a:xfrm flipH="1">
              <a:off x="8858624" y="5474275"/>
              <a:ext cx="668876" cy="999512"/>
            </a:xfrm>
            <a:prstGeom prst="line">
              <a:avLst/>
            </a:prstGeom>
            <a:ln w="25400">
              <a:solidFill>
                <a:srgbClr val="506078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B4A02C9-B22C-EF43-BFEA-D7BC95305A15}"/>
                </a:ext>
              </a:extLst>
            </p:cNvPr>
            <p:cNvSpPr txBox="1"/>
            <p:nvPr/>
          </p:nvSpPr>
          <p:spPr>
            <a:xfrm>
              <a:off x="3488073" y="2805765"/>
              <a:ext cx="303288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1500" dirty="0">
                  <a:solidFill>
                    <a:srgbClr val="C00000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1</a:t>
              </a:r>
              <a:endParaRPr kumimoji="1" lang="ko-Kore-KR" altLang="en-US" sz="15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ED82E74-FF16-DF41-BD9C-CE015FA852C3}"/>
                </a:ext>
              </a:extLst>
            </p:cNvPr>
            <p:cNvSpPr txBox="1"/>
            <p:nvPr/>
          </p:nvSpPr>
          <p:spPr>
            <a:xfrm>
              <a:off x="3488073" y="4093542"/>
              <a:ext cx="303288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1500" dirty="0">
                  <a:solidFill>
                    <a:srgbClr val="C00000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2</a:t>
              </a:r>
              <a:endParaRPr kumimoji="1" lang="ko-Kore-KR" altLang="en-US" sz="15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D503D24-CA5C-0C41-8BC5-A65420BFAB3D}"/>
                </a:ext>
              </a:extLst>
            </p:cNvPr>
            <p:cNvSpPr txBox="1"/>
            <p:nvPr/>
          </p:nvSpPr>
          <p:spPr>
            <a:xfrm>
              <a:off x="3488073" y="5462975"/>
              <a:ext cx="303288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1500" dirty="0">
                  <a:solidFill>
                    <a:srgbClr val="C00000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3</a:t>
              </a:r>
              <a:endParaRPr kumimoji="1" lang="ko-Kore-KR" altLang="en-US" sz="15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11414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7604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1">
            <a:extLst>
              <a:ext uri="{FF2B5EF4-FFF2-40B4-BE49-F238E27FC236}">
                <a16:creationId xmlns:a16="http://schemas.microsoft.com/office/drawing/2014/main" id="{9A3C80D0-BB8C-F740-9E6D-714C1E6BE933}"/>
              </a:ext>
            </a:extLst>
          </p:cNvPr>
          <p:cNvSpPr txBox="1">
            <a:spLocks/>
          </p:cNvSpPr>
          <p:nvPr/>
        </p:nvSpPr>
        <p:spPr>
          <a:xfrm>
            <a:off x="4745736" y="2554703"/>
            <a:ext cx="6907636" cy="233158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70000"/>
              </a:lnSpc>
              <a:buNone/>
            </a:pPr>
            <a:r>
              <a:rPr lang="ko-KR" altLang="en-US" sz="12000" dirty="0" err="1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인공</a:t>
            </a:r>
            <a:r>
              <a:rPr lang="ko-KR" altLang="en-US" sz="12000" dirty="0" err="1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지능과</a:t>
            </a:r>
            <a:r>
              <a:rPr lang="ko-KR" altLang="en-US" sz="8000" dirty="0" err="1">
                <a:solidFill>
                  <a:srgbClr val="50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머</a:t>
            </a:r>
            <a:r>
              <a:rPr lang="ko-KR" altLang="en-US" sz="8000" dirty="0" err="1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신러닝</a:t>
            </a:r>
            <a:endParaRPr kumimoji="1" lang="en-US" altLang="ko-KR" sz="8000" dirty="0">
              <a:solidFill>
                <a:srgbClr val="505B7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19425" y="208942"/>
            <a:ext cx="252855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3500" b="1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학습목표</a:t>
            </a:r>
          </a:p>
        </p:txBody>
      </p:sp>
      <p:cxnSp>
        <p:nvCxnSpPr>
          <p:cNvPr id="36" name="직선 연결선 35"/>
          <p:cNvCxnSpPr/>
          <p:nvPr/>
        </p:nvCxnSpPr>
        <p:spPr>
          <a:xfrm>
            <a:off x="408078" y="1230684"/>
            <a:ext cx="153575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모서리가 둥근 직사각형 8"/>
          <p:cNvSpPr/>
          <p:nvPr/>
        </p:nvSpPr>
        <p:spPr>
          <a:xfrm>
            <a:off x="-221676" y="4773731"/>
            <a:ext cx="3833556" cy="576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  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319425" y="4788446"/>
            <a:ext cx="316443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000" dirty="0">
                <a:solidFill>
                  <a:srgbClr val="50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AI</a:t>
            </a:r>
            <a:r>
              <a:rPr lang="ko-KR" altLang="en-US" sz="1600" dirty="0">
                <a:solidFill>
                  <a:srgbClr val="50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란 무엇인지에 대해 배워봅시다</a:t>
            </a:r>
            <a:r>
              <a:rPr lang="en-US" altLang="ko-KR" sz="1600" dirty="0">
                <a:solidFill>
                  <a:srgbClr val="50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.</a:t>
            </a:r>
          </a:p>
        </p:txBody>
      </p:sp>
      <p:sp>
        <p:nvSpPr>
          <p:cNvPr id="8" name="모서리가 둥근 직사각형 7">
            <a:extLst>
              <a:ext uri="{FF2B5EF4-FFF2-40B4-BE49-F238E27FC236}">
                <a16:creationId xmlns:a16="http://schemas.microsoft.com/office/drawing/2014/main" id="{131CBB75-CA53-804A-ACFC-D76924CF7E0F}"/>
              </a:ext>
            </a:extLst>
          </p:cNvPr>
          <p:cNvSpPr/>
          <p:nvPr/>
        </p:nvSpPr>
        <p:spPr>
          <a:xfrm>
            <a:off x="-221676" y="5627316"/>
            <a:ext cx="3833556" cy="576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  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2E88518-BFC7-E74D-98BA-3BB9F8E7D3F3}"/>
              </a:ext>
            </a:extLst>
          </p:cNvPr>
          <p:cNvSpPr/>
          <p:nvPr/>
        </p:nvSpPr>
        <p:spPr>
          <a:xfrm>
            <a:off x="319425" y="5642031"/>
            <a:ext cx="329245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000" dirty="0" err="1">
                <a:solidFill>
                  <a:srgbClr val="50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머신러닝</a:t>
            </a:r>
            <a:r>
              <a:rPr lang="ko-KR" altLang="en-US" sz="1600" dirty="0" err="1">
                <a:solidFill>
                  <a:srgbClr val="50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의</a:t>
            </a:r>
            <a:r>
              <a:rPr lang="ko-KR" altLang="en-US" sz="1600" dirty="0">
                <a:solidFill>
                  <a:srgbClr val="50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개념을 학습합니다</a:t>
            </a:r>
            <a:r>
              <a:rPr lang="en-US" altLang="ko-KR" sz="1600" dirty="0">
                <a:solidFill>
                  <a:srgbClr val="50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12170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556BD10-E184-4004-B7A2-495F027F7B4A}"/>
              </a:ext>
            </a:extLst>
          </p:cNvPr>
          <p:cNvSpPr/>
          <p:nvPr/>
        </p:nvSpPr>
        <p:spPr>
          <a:xfrm>
            <a:off x="0" y="1276349"/>
            <a:ext cx="12192000" cy="4314825"/>
          </a:xfrm>
          <a:prstGeom prst="rect">
            <a:avLst/>
          </a:prstGeom>
          <a:solidFill>
            <a:srgbClr val="505B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034654" y="2742799"/>
            <a:ext cx="35559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AI</a:t>
            </a:r>
            <a:r>
              <a:rPr lang="ko-KR" altLang="en-US" sz="4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는 무엇일까</a:t>
            </a:r>
            <a:r>
              <a:rPr lang="en-US" altLang="ko-KR" sz="4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?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01536" y="1372134"/>
            <a:ext cx="22252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인공지능과 </a:t>
            </a:r>
            <a:r>
              <a:rPr lang="ko-KR" altLang="en-US" dirty="0" err="1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머신러닝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204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652C6648-7536-4031-B6D2-F4625806EBFE}"/>
              </a:ext>
            </a:extLst>
          </p:cNvPr>
          <p:cNvGrpSpPr/>
          <p:nvPr/>
        </p:nvGrpSpPr>
        <p:grpSpPr>
          <a:xfrm>
            <a:off x="1750037" y="1212480"/>
            <a:ext cx="8661904" cy="4839194"/>
            <a:chOff x="1657315" y="1206543"/>
            <a:chExt cx="8661904" cy="4839194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B596DC81-A755-D746-AEA7-4B07730F62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57316" y="2898776"/>
              <a:ext cx="1282535" cy="1282535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0C4E5946-475F-9D4B-9F9E-C3E050BAD60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191842" y="2898775"/>
              <a:ext cx="1282535" cy="1282535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9928042-FF3A-D249-851F-041E155A88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02158" y="2898776"/>
              <a:ext cx="1282535" cy="1282535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951126DD-478B-914D-8AFB-908AC7B7B2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57316" y="4763202"/>
              <a:ext cx="1282535" cy="1282535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D8A7A733-435C-274A-9D4C-CF2A7D1CA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02158" y="4763202"/>
              <a:ext cx="1282535" cy="1282535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F74DDB8-52FB-B648-B439-C024D72A7B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73084" y="4763201"/>
              <a:ext cx="1282535" cy="128253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231146F6-9CB8-A749-9570-C401B5FD35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57315" y="1212480"/>
              <a:ext cx="1282535" cy="1282535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71529AFE-013C-9146-990C-14B0C83F5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87147" y="1212480"/>
              <a:ext cx="1282535" cy="1282535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545D6C60-CEB7-AB40-9B29-66A1795637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76831" y="1212480"/>
              <a:ext cx="1282535" cy="1282535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EC3AA7F1-FCB5-D546-AE96-7E3C7D38B3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47000" y="2898776"/>
              <a:ext cx="1282535" cy="1282535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B47DA31-E654-E849-BE73-41EB03AAE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47000" y="4763202"/>
              <a:ext cx="1282535" cy="1282535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A8C8F98A-FF6A-0146-8378-701ABE491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31989" y="1212480"/>
              <a:ext cx="1282535" cy="1282535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25DC9BBD-AD57-F94C-9D54-2E3266DDC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36684" y="2892839"/>
              <a:ext cx="1282535" cy="1282535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67F22972-10C1-F549-A292-F0BE96178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36684" y="4757265"/>
              <a:ext cx="1282535" cy="1282535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E119FB1A-376C-F241-9FFA-DBA745D21A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21673" y="1206543"/>
              <a:ext cx="1282535" cy="1282535"/>
            </a:xfrm>
            <a:prstGeom prst="rect">
              <a:avLst/>
            </a:prstGeom>
          </p:spPr>
        </p:pic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7CB47DED-461E-5940-A14F-01E4BC616FD8}"/>
              </a:ext>
            </a:extLst>
          </p:cNvPr>
          <p:cNvSpPr txBox="1"/>
          <p:nvPr/>
        </p:nvSpPr>
        <p:spPr>
          <a:xfrm>
            <a:off x="1750037" y="709044"/>
            <a:ext cx="274305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ore-KR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5</a:t>
            </a:r>
            <a:r>
              <a:rPr kumimoji="1" lang="ko-KR" altLang="en-US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초 안에 </a:t>
            </a:r>
            <a:r>
              <a:rPr kumimoji="1" lang="ko-Kore-KR" altLang="en-US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고양이를</a:t>
            </a:r>
            <a:r>
              <a:rPr kumimoji="1" lang="ko-KR" altLang="en-US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찾아봅시다</a:t>
            </a:r>
            <a:r>
              <a:rPr kumimoji="1" lang="en-US" altLang="ko-KR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sz="15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8873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652C6648-7536-4031-B6D2-F4625806EBFE}"/>
              </a:ext>
            </a:extLst>
          </p:cNvPr>
          <p:cNvGrpSpPr/>
          <p:nvPr/>
        </p:nvGrpSpPr>
        <p:grpSpPr>
          <a:xfrm>
            <a:off x="1750037" y="926041"/>
            <a:ext cx="8661904" cy="4839194"/>
            <a:chOff x="1657315" y="1206543"/>
            <a:chExt cx="8661904" cy="4839194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B596DC81-A755-D746-AEA7-4B07730F62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57316" y="2898776"/>
              <a:ext cx="1282535" cy="1282535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0C4E5946-475F-9D4B-9F9E-C3E050BAD60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191842" y="2898775"/>
              <a:ext cx="1282535" cy="1282535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9928042-FF3A-D249-851F-041E155A88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02158" y="2898776"/>
              <a:ext cx="1282535" cy="1282535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951126DD-478B-914D-8AFB-908AC7B7B2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57316" y="4763202"/>
              <a:ext cx="1282535" cy="1282535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D8A7A733-435C-274A-9D4C-CF2A7D1CA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02158" y="4763202"/>
              <a:ext cx="1282535" cy="1282535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F74DDB8-52FB-B648-B439-C024D72A7B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73084" y="4763201"/>
              <a:ext cx="1282535" cy="128253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231146F6-9CB8-A749-9570-C401B5FD35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57315" y="1212480"/>
              <a:ext cx="1282535" cy="1282535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71529AFE-013C-9146-990C-14B0C83F5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87147" y="1212480"/>
              <a:ext cx="1282535" cy="1282535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545D6C60-CEB7-AB40-9B29-66A1795637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76831" y="1212480"/>
              <a:ext cx="1282535" cy="1282535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EC3AA7F1-FCB5-D546-AE96-7E3C7D38B3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47000" y="2898776"/>
              <a:ext cx="1282535" cy="1282535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B47DA31-E654-E849-BE73-41EB03AAE6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47000" y="4763202"/>
              <a:ext cx="1282535" cy="1282535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A8C8F98A-FF6A-0146-8378-701ABE491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31989" y="1212480"/>
              <a:ext cx="1282535" cy="1282535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25DC9BBD-AD57-F94C-9D54-2E3266DDC3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36684" y="2892839"/>
              <a:ext cx="1282535" cy="1282535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67F22972-10C1-F549-A292-F0BE96178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36684" y="4757265"/>
              <a:ext cx="1282535" cy="1282535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E119FB1A-376C-F241-9FFA-DBA745D21A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21673" y="1206543"/>
              <a:ext cx="1282535" cy="1282535"/>
            </a:xfrm>
            <a:prstGeom prst="rect">
              <a:avLst/>
            </a:prstGeom>
          </p:spPr>
        </p:pic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7CB47DED-461E-5940-A14F-01E4BC616FD8}"/>
              </a:ext>
            </a:extLst>
          </p:cNvPr>
          <p:cNvSpPr txBox="1"/>
          <p:nvPr/>
        </p:nvSpPr>
        <p:spPr>
          <a:xfrm>
            <a:off x="1750037" y="422605"/>
            <a:ext cx="274305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ko-Kore-KR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5</a:t>
            </a:r>
            <a:r>
              <a:rPr kumimoji="1" lang="ko-KR" altLang="en-US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초 안에 </a:t>
            </a:r>
            <a:r>
              <a:rPr kumimoji="1" lang="ko-Kore-KR" altLang="en-US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고양이를</a:t>
            </a:r>
            <a:r>
              <a:rPr kumimoji="1" lang="ko-KR" altLang="en-US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찾아봅시다</a:t>
            </a:r>
            <a:r>
              <a:rPr kumimoji="1" lang="en-US" altLang="ko-KR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sz="15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F086A27-CE03-4355-9668-98B2D62C4271}"/>
              </a:ext>
            </a:extLst>
          </p:cNvPr>
          <p:cNvSpPr/>
          <p:nvPr/>
        </p:nvSpPr>
        <p:spPr>
          <a:xfrm>
            <a:off x="6947065" y="2380767"/>
            <a:ext cx="1876302" cy="17456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36043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4318E3C-84EB-7546-A1CF-6DD6CE97C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2163" y="876528"/>
            <a:ext cx="7587674" cy="532861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7AF9E90-A82F-9948-8C1C-01F789A95B09}"/>
              </a:ext>
            </a:extLst>
          </p:cNvPr>
          <p:cNvSpPr txBox="1"/>
          <p:nvPr/>
        </p:nvSpPr>
        <p:spPr>
          <a:xfrm>
            <a:off x="2219036" y="491273"/>
            <a:ext cx="390523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이번에는</a:t>
            </a:r>
            <a:r>
              <a:rPr kumimoji="1" lang="ko-KR" altLang="en-US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kumimoji="1" lang="en-US" altLang="ko-KR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5</a:t>
            </a:r>
            <a:r>
              <a:rPr kumimoji="1" lang="ko-KR" altLang="en-US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초 내에 </a:t>
            </a:r>
            <a:r>
              <a:rPr kumimoji="1" lang="ko-Kore-KR" altLang="en-US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네잎클로버를</a:t>
            </a:r>
            <a:r>
              <a:rPr kumimoji="1" lang="ko-KR" altLang="en-US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찾아봅시다</a:t>
            </a:r>
            <a:r>
              <a:rPr kumimoji="1" lang="en-US" altLang="ko-KR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sz="15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8466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4318E3C-84EB-7546-A1CF-6DD6CE97C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15" y="912439"/>
            <a:ext cx="7587674" cy="532861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7AF9E90-A82F-9948-8C1C-01F789A95B09}"/>
              </a:ext>
            </a:extLst>
          </p:cNvPr>
          <p:cNvSpPr txBox="1"/>
          <p:nvPr/>
        </p:nvSpPr>
        <p:spPr>
          <a:xfrm>
            <a:off x="414315" y="455362"/>
            <a:ext cx="232788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네잎클로버를</a:t>
            </a:r>
            <a:r>
              <a:rPr kumimoji="1" lang="ko-KR" altLang="en-US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찾아봅시다</a:t>
            </a:r>
            <a:r>
              <a:rPr kumimoji="1" lang="en-US" altLang="ko-KR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!</a:t>
            </a:r>
            <a:endParaRPr kumimoji="1" lang="ko-Kore-KR" altLang="en-US" sz="15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5F49431-3596-5943-B552-AA3662D3515C}"/>
              </a:ext>
            </a:extLst>
          </p:cNvPr>
          <p:cNvSpPr/>
          <p:nvPr/>
        </p:nvSpPr>
        <p:spPr>
          <a:xfrm>
            <a:off x="1905918" y="4722688"/>
            <a:ext cx="451262" cy="3952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A3D6F5A-29C0-1843-B9FF-78377416FD9A}"/>
              </a:ext>
            </a:extLst>
          </p:cNvPr>
          <p:cNvSpPr/>
          <p:nvPr/>
        </p:nvSpPr>
        <p:spPr>
          <a:xfrm>
            <a:off x="8124267" y="3723730"/>
            <a:ext cx="3884119" cy="10258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이렇게 인공지능은 사람이 만든 </a:t>
            </a:r>
            <a:r>
              <a:rPr kumimoji="1"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‘</a:t>
            </a: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지능</a:t>
            </a:r>
            <a:r>
              <a:rPr kumimoji="1"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’</a:t>
            </a: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을 가지고</a:t>
            </a:r>
            <a:endParaRPr kumimoji="1" lang="en-US" altLang="ko-KR" sz="14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사람이 해결하기 쉬운 문제부터</a:t>
            </a:r>
            <a:r>
              <a:rPr kumimoji="1"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사람이 직접 </a:t>
            </a:r>
            <a:br>
              <a:rPr kumimoji="1"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</a:b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해결하기 힘든 문제까지 다룰 수 있습니다</a:t>
            </a:r>
            <a:r>
              <a:rPr kumimoji="1"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9C640E-952F-5F46-A301-DBC3E865CE18}"/>
              </a:ext>
            </a:extLst>
          </p:cNvPr>
          <p:cNvSpPr txBox="1"/>
          <p:nvPr/>
        </p:nvSpPr>
        <p:spPr>
          <a:xfrm>
            <a:off x="8124267" y="2117175"/>
            <a:ext cx="3791423" cy="10258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ore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몇</a:t>
            </a: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초나 </a:t>
            </a:r>
            <a:r>
              <a:rPr kumimoji="1" lang="ko-KR" altLang="en-US" sz="1400" dirty="0" err="1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걸리셨나요</a:t>
            </a:r>
            <a:r>
              <a:rPr kumimoji="1"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인공지능을 활용하면 사람이 직접 찾는 것 보다</a:t>
            </a:r>
            <a:endParaRPr kumimoji="1" lang="en-US" altLang="ko-KR" sz="14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훨씬 빠른 속도로 찾을 수 있습니다</a:t>
            </a:r>
            <a:r>
              <a:rPr kumimoji="1"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sz="14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1860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타원 31">
            <a:extLst>
              <a:ext uri="{FF2B5EF4-FFF2-40B4-BE49-F238E27FC236}">
                <a16:creationId xmlns:a16="http://schemas.microsoft.com/office/drawing/2014/main" id="{8459210D-F122-1C49-9045-F6A33A82546E}"/>
              </a:ext>
            </a:extLst>
          </p:cNvPr>
          <p:cNvSpPr/>
          <p:nvPr/>
        </p:nvSpPr>
        <p:spPr>
          <a:xfrm>
            <a:off x="582800" y="2386141"/>
            <a:ext cx="2085717" cy="2085717"/>
          </a:xfrm>
          <a:prstGeom prst="ellipse">
            <a:avLst/>
          </a:prstGeom>
          <a:solidFill>
            <a:srgbClr val="506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50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52E03524-EA58-4A73-8CD1-349FE5980350}"/>
              </a:ext>
            </a:extLst>
          </p:cNvPr>
          <p:cNvSpPr/>
          <p:nvPr/>
        </p:nvSpPr>
        <p:spPr>
          <a:xfrm>
            <a:off x="2831068" y="2386141"/>
            <a:ext cx="2085717" cy="2085717"/>
          </a:xfrm>
          <a:prstGeom prst="ellipse">
            <a:avLst/>
          </a:prstGeom>
          <a:solidFill>
            <a:srgbClr val="506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50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A0A56F0D-7AAA-4EFA-B1C0-F0EB90458FA6}"/>
              </a:ext>
            </a:extLst>
          </p:cNvPr>
          <p:cNvSpPr/>
          <p:nvPr/>
        </p:nvSpPr>
        <p:spPr>
          <a:xfrm>
            <a:off x="5079336" y="2386141"/>
            <a:ext cx="2085717" cy="2085717"/>
          </a:xfrm>
          <a:prstGeom prst="ellipse">
            <a:avLst/>
          </a:prstGeom>
          <a:solidFill>
            <a:srgbClr val="506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50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65D8CDD8-D18B-4596-A3C6-286DA908DCF5}"/>
              </a:ext>
            </a:extLst>
          </p:cNvPr>
          <p:cNvSpPr/>
          <p:nvPr/>
        </p:nvSpPr>
        <p:spPr>
          <a:xfrm>
            <a:off x="7327604" y="2386141"/>
            <a:ext cx="2085717" cy="2085717"/>
          </a:xfrm>
          <a:prstGeom prst="ellipse">
            <a:avLst/>
          </a:prstGeom>
          <a:solidFill>
            <a:srgbClr val="506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50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C2935C32-7130-45C8-A6F8-8E604AC18C38}"/>
              </a:ext>
            </a:extLst>
          </p:cNvPr>
          <p:cNvSpPr/>
          <p:nvPr/>
        </p:nvSpPr>
        <p:spPr>
          <a:xfrm>
            <a:off x="9575872" y="2386141"/>
            <a:ext cx="2085717" cy="2085717"/>
          </a:xfrm>
          <a:prstGeom prst="ellipse">
            <a:avLst/>
          </a:prstGeom>
          <a:solidFill>
            <a:srgbClr val="506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50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C2BF45-7DE1-664B-9428-ACC8F3EF8C3E}"/>
              </a:ext>
            </a:extLst>
          </p:cNvPr>
          <p:cNvSpPr txBox="1"/>
          <p:nvPr/>
        </p:nvSpPr>
        <p:spPr>
          <a:xfrm>
            <a:off x="567134" y="879564"/>
            <a:ext cx="2310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20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인공지능</a:t>
            </a:r>
            <a:r>
              <a:rPr kumimoji="1" lang="ko-KR" altLang="en-US" sz="20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활용 예시</a:t>
            </a:r>
            <a:endParaRPr kumimoji="1" lang="ko-Kore-KR" altLang="en-US" sz="20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669D9B1-890F-B64C-9A87-B3DBF859CFFC}"/>
              </a:ext>
            </a:extLst>
          </p:cNvPr>
          <p:cNvSpPr txBox="1"/>
          <p:nvPr/>
        </p:nvSpPr>
        <p:spPr>
          <a:xfrm>
            <a:off x="1029982" y="2926818"/>
            <a:ext cx="119135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500" b="1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자연어</a:t>
            </a:r>
            <a:r>
              <a:rPr kumimoji="1" lang="ko-KR" altLang="en-US" sz="1500" b="1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처리</a:t>
            </a:r>
            <a:endParaRPr kumimoji="1" lang="ko-Kore-KR" altLang="en-US" sz="1500" b="1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8278814-4766-FA44-9125-1E7463276305}"/>
              </a:ext>
            </a:extLst>
          </p:cNvPr>
          <p:cNvSpPr txBox="1"/>
          <p:nvPr/>
        </p:nvSpPr>
        <p:spPr>
          <a:xfrm>
            <a:off x="3331673" y="2926818"/>
            <a:ext cx="119135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500" b="1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컴퓨터 비전</a:t>
            </a:r>
            <a:endParaRPr kumimoji="1" lang="ko-Kore-KR" altLang="en-US" sz="1500" b="1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48356F7-9F17-584D-AC89-E4E0510CEBE8}"/>
              </a:ext>
            </a:extLst>
          </p:cNvPr>
          <p:cNvSpPr txBox="1"/>
          <p:nvPr/>
        </p:nvSpPr>
        <p:spPr>
          <a:xfrm>
            <a:off x="5526518" y="2926818"/>
            <a:ext cx="119135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500" b="1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추천 시스템</a:t>
            </a:r>
            <a:endParaRPr kumimoji="1" lang="ko-Kore-KR" altLang="en-US" sz="1500" b="1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CA71A84-DB56-B042-97E3-0C5FEAEE5C7A}"/>
              </a:ext>
            </a:extLst>
          </p:cNvPr>
          <p:cNvSpPr txBox="1"/>
          <p:nvPr/>
        </p:nvSpPr>
        <p:spPr>
          <a:xfrm>
            <a:off x="879382" y="3481937"/>
            <a:ext cx="149255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5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언어 번역</a:t>
            </a:r>
            <a:r>
              <a:rPr kumimoji="1" lang="en-US" altLang="ko-KR" sz="15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kumimoji="1" lang="ko-KR" altLang="en-US" sz="1500" dirty="0" err="1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챗봇</a:t>
            </a:r>
            <a:endParaRPr kumimoji="1" lang="ko-Kore-KR" altLang="en-US" sz="15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2AE8D6A-C26B-7842-87D1-B612016DEC86}"/>
              </a:ext>
            </a:extLst>
          </p:cNvPr>
          <p:cNvSpPr txBox="1"/>
          <p:nvPr/>
        </p:nvSpPr>
        <p:spPr>
          <a:xfrm>
            <a:off x="3161755" y="3373757"/>
            <a:ext cx="153118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15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얼굴 인식 </a:t>
            </a:r>
            <a:endParaRPr kumimoji="1" lang="en-US" altLang="ko-KR" sz="15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algn="ctr"/>
            <a:r>
              <a:rPr kumimoji="1" lang="ko-KR" altLang="en-US" sz="15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자율주행 자동차</a:t>
            </a:r>
            <a:endParaRPr kumimoji="1" lang="ko-Kore-KR" altLang="en-US" sz="15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EE8BFF5-CD38-8441-BE18-863F14073E2D}"/>
              </a:ext>
            </a:extLst>
          </p:cNvPr>
          <p:cNvSpPr txBox="1"/>
          <p:nvPr/>
        </p:nvSpPr>
        <p:spPr>
          <a:xfrm>
            <a:off x="5356600" y="3366262"/>
            <a:ext cx="153118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15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스트리밍 사이트</a:t>
            </a:r>
            <a:endParaRPr kumimoji="1" lang="en-US" altLang="ko-KR" sz="15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algn="ctr"/>
            <a:r>
              <a:rPr kumimoji="1" lang="ko-KR" altLang="en-US" sz="15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구인구직 사이트</a:t>
            </a:r>
            <a:endParaRPr kumimoji="1" lang="en-US" altLang="ko-Kore-KR" sz="15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AF7C992-0458-004A-81B6-42652977B8CC}"/>
              </a:ext>
            </a:extLst>
          </p:cNvPr>
          <p:cNvSpPr txBox="1"/>
          <p:nvPr/>
        </p:nvSpPr>
        <p:spPr>
          <a:xfrm>
            <a:off x="7869364" y="2926818"/>
            <a:ext cx="100219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500" b="1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차원 축소</a:t>
            </a:r>
            <a:endParaRPr kumimoji="1" lang="ko-Kore-KR" altLang="en-US" sz="1500" b="1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0F45CEA-51B6-C740-A90D-F2EF25C76920}"/>
              </a:ext>
            </a:extLst>
          </p:cNvPr>
          <p:cNvSpPr txBox="1"/>
          <p:nvPr/>
        </p:nvSpPr>
        <p:spPr>
          <a:xfrm>
            <a:off x="10117632" y="2926818"/>
            <a:ext cx="100219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500" b="1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강화 학습</a:t>
            </a:r>
            <a:endParaRPr kumimoji="1" lang="ko-Kore-KR" altLang="en-US" sz="1500" b="1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4A15E7F-2CE8-C942-8B09-A1BBFBADC00B}"/>
              </a:ext>
            </a:extLst>
          </p:cNvPr>
          <p:cNvSpPr txBox="1"/>
          <p:nvPr/>
        </p:nvSpPr>
        <p:spPr>
          <a:xfrm>
            <a:off x="7604868" y="3366262"/>
            <a:ext cx="153118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15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빅데이터 시각화</a:t>
            </a:r>
            <a:endParaRPr kumimoji="1" lang="en-US" altLang="ko-KR" sz="15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algn="ctr"/>
            <a:r>
              <a:rPr kumimoji="1" lang="ko-KR" altLang="en-US" sz="15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데이터 분석</a:t>
            </a:r>
            <a:endParaRPr kumimoji="1" lang="en-US" altLang="ko-Kore-KR" sz="15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56BC513-2D00-1145-82E6-2759A461AA4E}"/>
              </a:ext>
            </a:extLst>
          </p:cNvPr>
          <p:cNvSpPr txBox="1"/>
          <p:nvPr/>
        </p:nvSpPr>
        <p:spPr>
          <a:xfrm>
            <a:off x="9945308" y="3366262"/>
            <a:ext cx="134684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15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게임 인공지능</a:t>
            </a:r>
            <a:endParaRPr kumimoji="1" lang="en-US" altLang="ko-KR" sz="15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algn="ctr"/>
            <a:r>
              <a:rPr kumimoji="1" lang="ko-KR" altLang="en-US" sz="15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지능형 로봇</a:t>
            </a:r>
            <a:endParaRPr kumimoji="1" lang="en-US" altLang="ko-Kore-KR" sz="15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0FED02-B37A-DC49-8382-6FF834CCB331}"/>
              </a:ext>
            </a:extLst>
          </p:cNvPr>
          <p:cNvSpPr txBox="1"/>
          <p:nvPr/>
        </p:nvSpPr>
        <p:spPr>
          <a:xfrm>
            <a:off x="567134" y="1326965"/>
            <a:ext cx="518924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인공지능은</a:t>
            </a:r>
            <a:r>
              <a:rPr kumimoji="1" lang="ko-KR" altLang="en-US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다음과 같이 다양한 분야에서 활용되고 있습니다</a:t>
            </a:r>
            <a:r>
              <a:rPr kumimoji="1" lang="en-US" altLang="ko-KR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sz="15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EC9F5E-7EDC-0444-A13C-C8CADF2FBBDC}"/>
              </a:ext>
            </a:extLst>
          </p:cNvPr>
          <p:cNvSpPr txBox="1"/>
          <p:nvPr/>
        </p:nvSpPr>
        <p:spPr>
          <a:xfrm>
            <a:off x="3590444" y="5521549"/>
            <a:ext cx="50401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5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그렇다면</a:t>
            </a:r>
            <a:r>
              <a:rPr kumimoji="1" lang="ko-KR" altLang="en-US" sz="15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이러한 </a:t>
            </a:r>
            <a:r>
              <a:rPr kumimoji="1" lang="en-US" altLang="ko-KR" sz="15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&lt;</a:t>
            </a:r>
            <a:r>
              <a:rPr kumimoji="1" lang="ko-KR" altLang="en-US" sz="15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인공지능</a:t>
            </a:r>
            <a:r>
              <a:rPr kumimoji="1" lang="en-US" altLang="ko-KR" sz="15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&gt;</a:t>
            </a:r>
            <a:r>
              <a:rPr kumimoji="1" lang="ko-KR" altLang="en-US" sz="15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은 정확히 무엇을 의미할까요</a:t>
            </a:r>
            <a:r>
              <a:rPr kumimoji="1" lang="en-US" altLang="ko-KR" sz="15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?</a:t>
            </a:r>
            <a:endParaRPr kumimoji="1" lang="ko-Kore-KR" altLang="en-US" sz="1500" dirty="0">
              <a:solidFill>
                <a:srgbClr val="C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736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0880" y="416097"/>
            <a:ext cx="7586472" cy="7745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kumimoji="1"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AI</a:t>
            </a:r>
            <a:r>
              <a:rPr kumimoji="1"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는 </a:t>
            </a:r>
            <a:r>
              <a:rPr kumimoji="1"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‘</a:t>
            </a:r>
            <a:r>
              <a:rPr kumimoji="1"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사람이 만든 지능</a:t>
            </a:r>
            <a:r>
              <a:rPr kumimoji="1"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’</a:t>
            </a:r>
            <a:r>
              <a:rPr kumimoji="1"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을 의미합니다</a:t>
            </a:r>
            <a:r>
              <a:rPr kumimoji="1"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  <a:p>
            <a:pPr>
              <a:spcBef>
                <a:spcPts val="1000"/>
              </a:spcBef>
            </a:pPr>
            <a:r>
              <a:rPr kumimoji="1"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즉</a:t>
            </a:r>
            <a:r>
              <a:rPr kumimoji="1"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</a:t>
            </a:r>
            <a:r>
              <a:rPr kumimoji="1"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인공적으로 만든 지능을 기계에 부여한 장치입니다</a:t>
            </a:r>
            <a:r>
              <a:rPr kumimoji="1"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504332" y="218606"/>
            <a:ext cx="1954382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AI</a:t>
            </a:r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는 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무엇일까</a:t>
            </a:r>
            <a:r>
              <a:rPr lang="en-US" altLang="ko-KR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?</a:t>
            </a:r>
          </a:p>
        </p:txBody>
      </p:sp>
      <p:pic>
        <p:nvPicPr>
          <p:cNvPr id="5" name="그림 4" descr="그림 2">
            <a:extLst>
              <a:ext uri="{FF2B5EF4-FFF2-40B4-BE49-F238E27FC236}">
                <a16:creationId xmlns:a16="http://schemas.microsoft.com/office/drawing/2014/main" id="{B5597203-AB9D-1142-AFC2-7F24E821B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2378" y="2977981"/>
            <a:ext cx="1991770" cy="2243518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직선 화살표 연결선 6">
            <a:extLst>
              <a:ext uri="{FF2B5EF4-FFF2-40B4-BE49-F238E27FC236}">
                <a16:creationId xmlns:a16="http://schemas.microsoft.com/office/drawing/2014/main" id="{42703460-691B-7F48-8AD4-57B133A9C3F6}"/>
              </a:ext>
            </a:extLst>
          </p:cNvPr>
          <p:cNvSpPr/>
          <p:nvPr/>
        </p:nvSpPr>
        <p:spPr>
          <a:xfrm>
            <a:off x="5100335" y="4225700"/>
            <a:ext cx="1498113" cy="1"/>
          </a:xfrm>
          <a:prstGeom prst="line">
            <a:avLst/>
          </a:prstGeom>
          <a:ln w="50800">
            <a:solidFill>
              <a:srgbClr val="000000"/>
            </a:solidFill>
            <a:miter/>
            <a:tailEnd type="triangle"/>
          </a:ln>
        </p:spPr>
        <p:txBody>
          <a:bodyPr lIns="65023" tIns="65023" rIns="65023" bIns="65023"/>
          <a:lstStyle/>
          <a:p>
            <a:pPr algn="l" defTabSz="1300480">
              <a:defRPr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pic>
        <p:nvPicPr>
          <p:cNvPr id="7" name="그림 6" descr="그림 3">
            <a:extLst>
              <a:ext uri="{FF2B5EF4-FFF2-40B4-BE49-F238E27FC236}">
                <a16:creationId xmlns:a16="http://schemas.microsoft.com/office/drawing/2014/main" id="{8966E79A-8D2D-4741-BCE8-784C3C1ADD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2943" y="3025412"/>
            <a:ext cx="2192412" cy="2192412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F09A8F1-73B6-064B-8F9D-EA8894EB38DB}"/>
              </a:ext>
            </a:extLst>
          </p:cNvPr>
          <p:cNvSpPr txBox="1"/>
          <p:nvPr/>
        </p:nvSpPr>
        <p:spPr>
          <a:xfrm>
            <a:off x="5601867" y="3762104"/>
            <a:ext cx="55335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50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지능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D3CA0E5-09C0-2643-8B5C-73B930A354A2}"/>
              </a:ext>
            </a:extLst>
          </p:cNvPr>
          <p:cNvSpPr/>
          <p:nvPr/>
        </p:nvSpPr>
        <p:spPr>
          <a:xfrm>
            <a:off x="2819350" y="2630875"/>
            <a:ext cx="6531429" cy="2945080"/>
          </a:xfrm>
          <a:prstGeom prst="rect">
            <a:avLst/>
          </a:prstGeom>
          <a:noFill/>
          <a:ln w="25400">
            <a:solidFill>
              <a:srgbClr val="5060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5A9B78-AC93-F441-B0CA-289B02480D45}"/>
              </a:ext>
            </a:extLst>
          </p:cNvPr>
          <p:cNvSpPr txBox="1"/>
          <p:nvPr/>
        </p:nvSpPr>
        <p:spPr>
          <a:xfrm>
            <a:off x="2819350" y="2261543"/>
            <a:ext cx="9220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5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인공지능</a:t>
            </a:r>
            <a:endParaRPr kumimoji="1" lang="ko-Kore-KR" altLang="en-US" sz="15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9518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654</TotalTime>
  <Words>434</Words>
  <Application>Microsoft Macintosh PowerPoint</Application>
  <PresentationFormat>와이드스크린</PresentationFormat>
  <Paragraphs>110</Paragraphs>
  <Slides>18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6" baseType="lpstr">
      <vt:lpstr>경기천년제목 Bold</vt:lpstr>
      <vt:lpstr>경기천년제목 Medium</vt:lpstr>
      <vt:lpstr>에스코어 드림 5 Medium</vt:lpstr>
      <vt:lpstr>S-Core Dream 6 Bold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Seongjung</dc:creator>
  <cp:lastModifiedBy>Microsoft Office User</cp:lastModifiedBy>
  <cp:revision>62</cp:revision>
  <dcterms:created xsi:type="dcterms:W3CDTF">2020-08-10T01:31:58Z</dcterms:created>
  <dcterms:modified xsi:type="dcterms:W3CDTF">2020-12-29T05:04:57Z</dcterms:modified>
</cp:coreProperties>
</file>

<file path=docProps/thumbnail.jpeg>
</file>